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0"/>
  </p:notesMasterIdLst>
  <p:handoutMasterIdLst>
    <p:handoutMasterId r:id="rId11"/>
  </p:handoutMasterIdLst>
  <p:sldIdLst>
    <p:sldId id="297" r:id="rId5"/>
    <p:sldId id="298" r:id="rId6"/>
    <p:sldId id="312" r:id="rId7"/>
    <p:sldId id="300" r:id="rId8"/>
    <p:sldId id="301" r:id="rId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3B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77" autoAdjust="0"/>
    <p:restoredTop sz="94510" autoAdjust="0"/>
  </p:normalViewPr>
  <p:slideViewPr>
    <p:cSldViewPr snapToGrid="0">
      <p:cViewPr varScale="1">
        <p:scale>
          <a:sx n="108" d="100"/>
          <a:sy n="108" d="100"/>
        </p:scale>
        <p:origin x="78" y="108"/>
      </p:cViewPr>
      <p:guideLst/>
    </p:cSldViewPr>
  </p:slideViewPr>
  <p:notesTextViewPr>
    <p:cViewPr>
      <p:scale>
        <a:sx n="125" d="100"/>
        <a:sy n="125" d="100"/>
      </p:scale>
      <p:origin x="0" y="0"/>
    </p:cViewPr>
  </p:notesTextViewPr>
  <p:notesViewPr>
    <p:cSldViewPr snapToGrid="0">
      <p:cViewPr varScale="1">
        <p:scale>
          <a:sx n="80" d="100"/>
          <a:sy n="80" d="100"/>
        </p:scale>
        <p:origin x="401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en-GB" dirty="0"/>
              <a:t>Weavabel Growth Plan</a:t>
            </a:r>
          </a:p>
        </p:txBody>
      </p:sp>
      <p:sp>
        <p:nvSpPr>
          <p:cNvPr id="3" name="Date Placeholder 2"/>
          <p:cNvSpPr>
            <a:spLocks noGrp="1"/>
          </p:cNvSpPr>
          <p:nvPr>
            <p:ph type="dt" sz="quarter" idx="1"/>
          </p:nvPr>
        </p:nvSpPr>
        <p:spPr>
          <a:xfrm>
            <a:off x="3850444" y="0"/>
            <a:ext cx="2945659" cy="498056"/>
          </a:xfrm>
          <a:prstGeom prst="rect">
            <a:avLst/>
          </a:prstGeom>
        </p:spPr>
        <p:txBody>
          <a:bodyPr vert="horz" lIns="91440" tIns="45720" rIns="91440" bIns="45720" rtlCol="0"/>
          <a:lstStyle>
            <a:lvl1pPr algn="r">
              <a:defRPr sz="1200"/>
            </a:lvl1pPr>
          </a:lstStyle>
          <a:p>
            <a:fld id="{E180E95A-CC02-4A78-A939-675684BDE0B3}" type="datetimeFigureOut">
              <a:rPr lang="en-GB" smtClean="0"/>
              <a:t>28/05/2024</a:t>
            </a:fld>
            <a:endParaRPr lang="en-GB" dirty="0"/>
          </a:p>
        </p:txBody>
      </p:sp>
      <p:sp>
        <p:nvSpPr>
          <p:cNvPr id="4" name="Footer Placeholder 3"/>
          <p:cNvSpPr>
            <a:spLocks noGrp="1"/>
          </p:cNvSpPr>
          <p:nvPr>
            <p:ph type="ftr" sz="quarter" idx="2"/>
          </p:nvPr>
        </p:nvSpPr>
        <p:spPr>
          <a:xfrm>
            <a:off x="0" y="9428585"/>
            <a:ext cx="2945659" cy="498055"/>
          </a:xfrm>
          <a:prstGeom prst="rect">
            <a:avLst/>
          </a:prstGeom>
        </p:spPr>
        <p:txBody>
          <a:bodyPr vert="horz" lIns="91440" tIns="45720" rIns="91440" bIns="45720" rtlCol="0" anchor="b"/>
          <a:lstStyle>
            <a:lvl1pPr algn="l">
              <a:defRPr sz="1200"/>
            </a:lvl1pPr>
          </a:lstStyle>
          <a:p>
            <a:r>
              <a:rPr lang="en-GB" dirty="0"/>
              <a:t>Board Meeting</a:t>
            </a:r>
          </a:p>
        </p:txBody>
      </p:sp>
      <p:sp>
        <p:nvSpPr>
          <p:cNvPr id="5" name="Slide Number Placeholder 4"/>
          <p:cNvSpPr>
            <a:spLocks noGrp="1"/>
          </p:cNvSpPr>
          <p:nvPr>
            <p:ph type="sldNum" sz="quarter" idx="3"/>
          </p:nvPr>
        </p:nvSpPr>
        <p:spPr>
          <a:xfrm>
            <a:off x="3850444" y="9428585"/>
            <a:ext cx="2945659" cy="498055"/>
          </a:xfrm>
          <a:prstGeom prst="rect">
            <a:avLst/>
          </a:prstGeom>
        </p:spPr>
        <p:txBody>
          <a:bodyPr vert="horz" lIns="91440" tIns="45720" rIns="91440" bIns="45720" rtlCol="0" anchor="b"/>
          <a:lstStyle>
            <a:lvl1pPr algn="r">
              <a:defRPr sz="1200"/>
            </a:lvl1pPr>
          </a:lstStyle>
          <a:p>
            <a:fld id="{DB30D574-4FD7-48C3-A676-CE2FBCDF9935}" type="slidenum">
              <a:rPr lang="en-GB" smtClean="0"/>
              <a:t>‹#›</a:t>
            </a:fld>
            <a:endParaRPr lang="en-GB" dirty="0"/>
          </a:p>
        </p:txBody>
      </p:sp>
    </p:spTree>
    <p:extLst>
      <p:ext uri="{BB962C8B-B14F-4D97-AF65-F5344CB8AC3E}">
        <p14:creationId xmlns:p14="http://schemas.microsoft.com/office/powerpoint/2010/main" val="23258607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955" cy="497317"/>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245" y="1"/>
            <a:ext cx="2945955" cy="497317"/>
          </a:xfrm>
          <a:prstGeom prst="rect">
            <a:avLst/>
          </a:prstGeom>
        </p:spPr>
        <p:txBody>
          <a:bodyPr vert="horz" lIns="91440" tIns="45720" rIns="91440" bIns="45720" rtlCol="0"/>
          <a:lstStyle>
            <a:lvl1pPr algn="r">
              <a:defRPr sz="1200"/>
            </a:lvl1pPr>
          </a:lstStyle>
          <a:p>
            <a:fld id="{04D0915C-6274-4006-84EE-693C8B586D22}" type="datetimeFigureOut">
              <a:rPr lang="en-GB" smtClean="0"/>
              <a:t>28/05/2024</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0063" y="4777852"/>
            <a:ext cx="5437550" cy="390795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322"/>
            <a:ext cx="2945955" cy="497316"/>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245" y="9429322"/>
            <a:ext cx="2945955" cy="497316"/>
          </a:xfrm>
          <a:prstGeom prst="rect">
            <a:avLst/>
          </a:prstGeom>
        </p:spPr>
        <p:txBody>
          <a:bodyPr vert="horz" lIns="91440" tIns="45720" rIns="91440" bIns="45720" rtlCol="0" anchor="b"/>
          <a:lstStyle>
            <a:lvl1pPr algn="r">
              <a:defRPr sz="1200"/>
            </a:lvl1pPr>
          </a:lstStyle>
          <a:p>
            <a:fld id="{86804CCB-0C66-4615-B0C7-F8EA52BCA47C}" type="slidenum">
              <a:rPr lang="en-GB" smtClean="0"/>
              <a:t>‹#›</a:t>
            </a:fld>
            <a:endParaRPr lang="en-GB" dirty="0"/>
          </a:p>
        </p:txBody>
      </p:sp>
    </p:spTree>
    <p:extLst>
      <p:ext uri="{BB962C8B-B14F-4D97-AF65-F5344CB8AC3E}">
        <p14:creationId xmlns:p14="http://schemas.microsoft.com/office/powerpoint/2010/main" val="4924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DADBCAC-5514-4FEA-8237-6A05FA785E27}" type="datetimeFigureOut">
              <a:rPr lang="en-GB" smtClean="0"/>
              <a:t>28/05/2024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4D24F36-FA77-4892-B624-12E8C32D26E8}" type="slidenum">
              <a:rPr lang="en-GB" smtClean="0"/>
              <a:t>‹#›</a:t>
            </a:fld>
            <a:endParaRPr lang="en-GB" dirty="0"/>
          </a:p>
        </p:txBody>
      </p:sp>
    </p:spTree>
    <p:extLst>
      <p:ext uri="{BB962C8B-B14F-4D97-AF65-F5344CB8AC3E}">
        <p14:creationId xmlns:p14="http://schemas.microsoft.com/office/powerpoint/2010/main" val="3980877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DADBCAC-5514-4FEA-8237-6A05FA785E27}" type="datetimeFigureOut">
              <a:rPr lang="en-GB" smtClean="0"/>
              <a:t>28/05/2024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4D24F36-FA77-4892-B624-12E8C32D26E8}" type="slidenum">
              <a:rPr lang="en-GB" smtClean="0"/>
              <a:t>‹#›</a:t>
            </a:fld>
            <a:endParaRPr lang="en-GB" dirty="0"/>
          </a:p>
        </p:txBody>
      </p:sp>
    </p:spTree>
    <p:extLst>
      <p:ext uri="{BB962C8B-B14F-4D97-AF65-F5344CB8AC3E}">
        <p14:creationId xmlns:p14="http://schemas.microsoft.com/office/powerpoint/2010/main" val="662117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DADBCAC-5514-4FEA-8237-6A05FA785E27}" type="datetimeFigureOut">
              <a:rPr lang="en-GB" smtClean="0"/>
              <a:t>28/05/2024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4D24F36-FA77-4892-B624-12E8C32D26E8}" type="slidenum">
              <a:rPr lang="en-GB" smtClean="0"/>
              <a:t>‹#›</a:t>
            </a:fld>
            <a:endParaRPr lang="en-GB" dirty="0"/>
          </a:p>
        </p:txBody>
      </p:sp>
    </p:spTree>
    <p:extLst>
      <p:ext uri="{BB962C8B-B14F-4D97-AF65-F5344CB8AC3E}">
        <p14:creationId xmlns:p14="http://schemas.microsoft.com/office/powerpoint/2010/main" val="2804394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DADBCAC-5514-4FEA-8237-6A05FA785E27}" type="datetimeFigureOut">
              <a:rPr lang="en-GB" smtClean="0"/>
              <a:t>28/05/2024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4D24F36-FA77-4892-B624-12E8C32D26E8}" type="slidenum">
              <a:rPr lang="en-GB" smtClean="0"/>
              <a:t>‹#›</a:t>
            </a:fld>
            <a:endParaRPr lang="en-GB" dirty="0"/>
          </a:p>
        </p:txBody>
      </p:sp>
      <p:pic>
        <p:nvPicPr>
          <p:cNvPr id="8" name="Picture 7">
            <a:extLst>
              <a:ext uri="{FF2B5EF4-FFF2-40B4-BE49-F238E27FC236}">
                <a16:creationId xmlns:a16="http://schemas.microsoft.com/office/drawing/2014/main" id="{1988A6B1-2779-4293-1A21-34CD999C37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931"/>
            <a:ext cx="12192000" cy="276685"/>
          </a:xfrm>
          <a:prstGeom prst="rect">
            <a:avLst/>
          </a:prstGeom>
        </p:spPr>
      </p:pic>
    </p:spTree>
    <p:extLst>
      <p:ext uri="{BB962C8B-B14F-4D97-AF65-F5344CB8AC3E}">
        <p14:creationId xmlns:p14="http://schemas.microsoft.com/office/powerpoint/2010/main" val="697828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ADBCAC-5514-4FEA-8237-6A05FA785E27}" type="datetimeFigureOut">
              <a:rPr lang="en-GB" smtClean="0"/>
              <a:t>28/05/2024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4D24F36-FA77-4892-B624-12E8C32D26E8}" type="slidenum">
              <a:rPr lang="en-GB" smtClean="0"/>
              <a:t>‹#›</a:t>
            </a:fld>
            <a:endParaRPr lang="en-GB" dirty="0"/>
          </a:p>
        </p:txBody>
      </p:sp>
    </p:spTree>
    <p:extLst>
      <p:ext uri="{BB962C8B-B14F-4D97-AF65-F5344CB8AC3E}">
        <p14:creationId xmlns:p14="http://schemas.microsoft.com/office/powerpoint/2010/main" val="769507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DADBCAC-5514-4FEA-8237-6A05FA785E27}" type="datetimeFigureOut">
              <a:rPr lang="en-GB" smtClean="0"/>
              <a:t>28/05/2024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4D24F36-FA77-4892-B624-12E8C32D26E8}" type="slidenum">
              <a:rPr lang="en-GB" smtClean="0"/>
              <a:t>‹#›</a:t>
            </a:fld>
            <a:endParaRPr lang="en-GB" dirty="0"/>
          </a:p>
        </p:txBody>
      </p:sp>
    </p:spTree>
    <p:extLst>
      <p:ext uri="{BB962C8B-B14F-4D97-AF65-F5344CB8AC3E}">
        <p14:creationId xmlns:p14="http://schemas.microsoft.com/office/powerpoint/2010/main" val="982165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ADBCAC-5514-4FEA-8237-6A05FA785E27}" type="datetimeFigureOut">
              <a:rPr lang="en-GB" smtClean="0"/>
              <a:t>28/05/2024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4D24F36-FA77-4892-B624-12E8C32D26E8}" type="slidenum">
              <a:rPr lang="en-GB" smtClean="0"/>
              <a:t>‹#›</a:t>
            </a:fld>
            <a:endParaRPr lang="en-GB" dirty="0"/>
          </a:p>
        </p:txBody>
      </p:sp>
    </p:spTree>
    <p:extLst>
      <p:ext uri="{BB962C8B-B14F-4D97-AF65-F5344CB8AC3E}">
        <p14:creationId xmlns:p14="http://schemas.microsoft.com/office/powerpoint/2010/main" val="4082682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DADBCAC-5514-4FEA-8237-6A05FA785E27}" type="datetimeFigureOut">
              <a:rPr lang="en-GB" smtClean="0"/>
              <a:t>28/05/2024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4D24F36-FA77-4892-B624-12E8C32D26E8}" type="slidenum">
              <a:rPr lang="en-GB" smtClean="0"/>
              <a:t>‹#›</a:t>
            </a:fld>
            <a:endParaRPr lang="en-GB" dirty="0"/>
          </a:p>
        </p:txBody>
      </p:sp>
    </p:spTree>
    <p:extLst>
      <p:ext uri="{BB962C8B-B14F-4D97-AF65-F5344CB8AC3E}">
        <p14:creationId xmlns:p14="http://schemas.microsoft.com/office/powerpoint/2010/main" val="1526088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ADBCAC-5514-4FEA-8237-6A05FA785E27}" type="datetimeFigureOut">
              <a:rPr lang="en-GB" smtClean="0"/>
              <a:t>28/05/2024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4D24F36-FA77-4892-B624-12E8C32D26E8}" type="slidenum">
              <a:rPr lang="en-GB" smtClean="0"/>
              <a:t>‹#›</a:t>
            </a:fld>
            <a:endParaRPr lang="en-GB" dirty="0"/>
          </a:p>
        </p:txBody>
      </p:sp>
    </p:spTree>
    <p:extLst>
      <p:ext uri="{BB962C8B-B14F-4D97-AF65-F5344CB8AC3E}">
        <p14:creationId xmlns:p14="http://schemas.microsoft.com/office/powerpoint/2010/main" val="1430924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ADBCAC-5514-4FEA-8237-6A05FA785E27}" type="datetimeFigureOut">
              <a:rPr lang="en-GB" smtClean="0"/>
              <a:t>28/05/2024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4D24F36-FA77-4892-B624-12E8C32D26E8}" type="slidenum">
              <a:rPr lang="en-GB" smtClean="0"/>
              <a:t>‹#›</a:t>
            </a:fld>
            <a:endParaRPr lang="en-GB" dirty="0"/>
          </a:p>
        </p:txBody>
      </p:sp>
    </p:spTree>
    <p:extLst>
      <p:ext uri="{BB962C8B-B14F-4D97-AF65-F5344CB8AC3E}">
        <p14:creationId xmlns:p14="http://schemas.microsoft.com/office/powerpoint/2010/main" val="4090288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ADBCAC-5514-4FEA-8237-6A05FA785E27}" type="datetimeFigureOut">
              <a:rPr lang="en-GB" smtClean="0"/>
              <a:t>28/05/2024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4D24F36-FA77-4892-B624-12E8C32D26E8}" type="slidenum">
              <a:rPr lang="en-GB" smtClean="0"/>
              <a:t>‹#›</a:t>
            </a:fld>
            <a:endParaRPr lang="en-GB" dirty="0"/>
          </a:p>
        </p:txBody>
      </p:sp>
    </p:spTree>
    <p:extLst>
      <p:ext uri="{BB962C8B-B14F-4D97-AF65-F5344CB8AC3E}">
        <p14:creationId xmlns:p14="http://schemas.microsoft.com/office/powerpoint/2010/main" val="644298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DBCAC-5514-4FEA-8237-6A05FA785E27}" type="datetimeFigureOut">
              <a:rPr lang="en-GB" smtClean="0"/>
              <a:t>28/05/2024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D24F36-FA77-4892-B624-12E8C32D26E8}" type="slidenum">
              <a:rPr lang="en-GB" smtClean="0"/>
              <a:t>‹#›</a:t>
            </a:fld>
            <a:endParaRPr lang="en-GB" dirty="0"/>
          </a:p>
        </p:txBody>
      </p:sp>
      <p:pic>
        <p:nvPicPr>
          <p:cNvPr id="7" name="Picture 6">
            <a:extLst>
              <a:ext uri="{FF2B5EF4-FFF2-40B4-BE49-F238E27FC236}">
                <a16:creationId xmlns:a16="http://schemas.microsoft.com/office/drawing/2014/main" id="{44F5F10F-2B79-1C30-8B4D-1B4A7511572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24931"/>
            <a:ext cx="12192000" cy="276685"/>
          </a:xfrm>
          <a:prstGeom prst="rect">
            <a:avLst/>
          </a:prstGeom>
        </p:spPr>
      </p:pic>
      <p:pic>
        <p:nvPicPr>
          <p:cNvPr id="9" name="Picture 8" descr="A black and grey logo&#10;&#10;Description automatically generated">
            <a:extLst>
              <a:ext uri="{FF2B5EF4-FFF2-40B4-BE49-F238E27FC236}">
                <a16:creationId xmlns:a16="http://schemas.microsoft.com/office/drawing/2014/main" id="{46C4FF00-F98D-D0D9-7C4D-F86179F39E1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39401" y="6431301"/>
            <a:ext cx="1587260" cy="215222"/>
          </a:xfrm>
          <a:prstGeom prst="rect">
            <a:avLst/>
          </a:prstGeom>
        </p:spPr>
      </p:pic>
    </p:spTree>
    <p:extLst>
      <p:ext uri="{BB962C8B-B14F-4D97-AF65-F5344CB8AC3E}">
        <p14:creationId xmlns:p14="http://schemas.microsoft.com/office/powerpoint/2010/main" val="37868446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jpeg"/><Relationship Id="rId3" Type="http://schemas.openxmlformats.org/officeDocument/2006/relationships/image" Target="../media/image18.jpeg"/><Relationship Id="rId7" Type="http://schemas.openxmlformats.org/officeDocument/2006/relationships/image" Target="../media/image22.png"/><Relationship Id="rId12" Type="http://schemas.openxmlformats.org/officeDocument/2006/relationships/image" Target="../media/image27.jpeg"/><Relationship Id="rId2" Type="http://schemas.openxmlformats.org/officeDocument/2006/relationships/image" Target="../media/image17.jpeg"/><Relationship Id="rId16"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D709033-F3E9-2FB5-1B33-A26BB70C40FE}"/>
              </a:ext>
            </a:extLst>
          </p:cNvPr>
          <p:cNvSpPr>
            <a:spLocks noGrp="1"/>
          </p:cNvSpPr>
          <p:nvPr>
            <p:ph type="title"/>
          </p:nvPr>
        </p:nvSpPr>
        <p:spPr>
          <a:xfrm>
            <a:off x="839788" y="365125"/>
            <a:ext cx="10515600" cy="1325563"/>
          </a:xfrm>
        </p:spPr>
        <p:txBody>
          <a:bodyPr>
            <a:normAutofit/>
          </a:bodyPr>
          <a:lstStyle/>
          <a:p>
            <a:r>
              <a:rPr lang="en-GB" sz="5400" dirty="0">
                <a:latin typeface="STIX Two Text" pitchFamily="2" charset="0"/>
              </a:rPr>
              <a:t>Polybags</a:t>
            </a:r>
          </a:p>
        </p:txBody>
      </p:sp>
      <p:sp>
        <p:nvSpPr>
          <p:cNvPr id="9" name="TextBox 8">
            <a:extLst>
              <a:ext uri="{FF2B5EF4-FFF2-40B4-BE49-F238E27FC236}">
                <a16:creationId xmlns:a16="http://schemas.microsoft.com/office/drawing/2014/main" id="{67C1EB4C-BB99-100B-749F-CEAF2897EC87}"/>
              </a:ext>
            </a:extLst>
          </p:cNvPr>
          <p:cNvSpPr txBox="1"/>
          <p:nvPr/>
        </p:nvSpPr>
        <p:spPr>
          <a:xfrm>
            <a:off x="3048778" y="3230338"/>
            <a:ext cx="6097554" cy="369332"/>
          </a:xfrm>
          <a:prstGeom prst="rect">
            <a:avLst/>
          </a:prstGeom>
          <a:noFill/>
        </p:spPr>
        <p:txBody>
          <a:bodyPr wrap="square">
            <a:spAutoFit/>
          </a:bodyPr>
          <a:lstStyle/>
          <a:p>
            <a:endParaRPr lang="en-GB" dirty="0"/>
          </a:p>
        </p:txBody>
      </p:sp>
      <p:sp>
        <p:nvSpPr>
          <p:cNvPr id="6" name="TextBox 5">
            <a:extLst>
              <a:ext uri="{FF2B5EF4-FFF2-40B4-BE49-F238E27FC236}">
                <a16:creationId xmlns:a16="http://schemas.microsoft.com/office/drawing/2014/main" id="{1F23BB53-D13B-4C4B-DA92-9BCBDDEE6498}"/>
              </a:ext>
            </a:extLst>
          </p:cNvPr>
          <p:cNvSpPr txBox="1"/>
          <p:nvPr/>
        </p:nvSpPr>
        <p:spPr>
          <a:xfrm>
            <a:off x="3200515" y="1565223"/>
            <a:ext cx="7460955" cy="4401205"/>
          </a:xfrm>
          <a:prstGeom prst="rect">
            <a:avLst/>
          </a:prstGeom>
          <a:noFill/>
        </p:spPr>
        <p:txBody>
          <a:bodyPr wrap="square">
            <a:spAutoFit/>
          </a:bodyPr>
          <a:lstStyle/>
          <a:p>
            <a:r>
              <a:rPr lang="en-GB" sz="1400" b="1" dirty="0">
                <a:solidFill>
                  <a:schemeClr val="tx1">
                    <a:lumMod val="50000"/>
                  </a:schemeClr>
                </a:solidFill>
              </a:rPr>
              <a:t>Biodegradable</a:t>
            </a:r>
          </a:p>
          <a:p>
            <a:r>
              <a:rPr lang="en-GB" sz="1400" dirty="0">
                <a:solidFill>
                  <a:schemeClr val="tx1">
                    <a:lumMod val="50000"/>
                  </a:schemeClr>
                </a:solidFill>
              </a:rPr>
              <a:t>Biodegradable plastics can be decomposed by living organisms — usually microbes — into water, carbon dioxide and biomass. These plastics are commonly produced with renewable raw materials, microorganisms, petrochemicals or a combination of all three.</a:t>
            </a:r>
          </a:p>
          <a:p>
            <a:endParaRPr lang="en-GB" sz="1400" b="1" dirty="0">
              <a:solidFill>
                <a:schemeClr val="tx1">
                  <a:lumMod val="50000"/>
                </a:schemeClr>
              </a:solidFill>
            </a:endParaRPr>
          </a:p>
          <a:p>
            <a:r>
              <a:rPr lang="en-GB" sz="1400" b="1" dirty="0">
                <a:solidFill>
                  <a:schemeClr val="tx1">
                    <a:lumMod val="50000"/>
                  </a:schemeClr>
                </a:solidFill>
              </a:rPr>
              <a:t>Recycled and Recyclable</a:t>
            </a:r>
          </a:p>
          <a:p>
            <a:r>
              <a:rPr lang="en-GB" sz="1400" dirty="0">
                <a:solidFill>
                  <a:schemeClr val="tx1">
                    <a:lumMod val="50000"/>
                  </a:schemeClr>
                </a:solidFill>
              </a:rPr>
              <a:t>Plastics can be recycled through mechanical or chemical recycling. Mechanical recycling involves plastic being washed, ground and melted. Chemical recycling breaks plastic down into monomers to form new polymers that can be reused.</a:t>
            </a:r>
          </a:p>
          <a:p>
            <a:endParaRPr lang="en-GB" sz="1400" b="1" dirty="0">
              <a:solidFill>
                <a:schemeClr val="tx1">
                  <a:lumMod val="50000"/>
                </a:schemeClr>
              </a:solidFill>
            </a:endParaRPr>
          </a:p>
          <a:p>
            <a:r>
              <a:rPr lang="en-GB" sz="1400" b="1" dirty="0">
                <a:solidFill>
                  <a:schemeClr val="tx1">
                    <a:lumMod val="50000"/>
                  </a:schemeClr>
                </a:solidFill>
              </a:rPr>
              <a:t>Compostable</a:t>
            </a:r>
          </a:p>
          <a:p>
            <a:r>
              <a:rPr lang="en-GB" sz="1400" dirty="0">
                <a:solidFill>
                  <a:schemeClr val="tx1">
                    <a:lumMod val="50000"/>
                  </a:schemeClr>
                </a:solidFill>
              </a:rPr>
              <a:t>Compostable plastics are derived from renewable materials such as corn, potato and tapioca starches, as well as cellulose, soy, protein and lactic acid. Compostable plastics and non-toxic and decompose into carbon dioxide, water and biomass.</a:t>
            </a:r>
          </a:p>
          <a:p>
            <a:endParaRPr lang="en-GB" sz="1400" dirty="0">
              <a:solidFill>
                <a:schemeClr val="tx1">
                  <a:lumMod val="50000"/>
                </a:schemeClr>
              </a:solidFill>
            </a:endParaRPr>
          </a:p>
          <a:p>
            <a:r>
              <a:rPr lang="en-GB" sz="1400" b="1" dirty="0">
                <a:solidFill>
                  <a:schemeClr val="tx1">
                    <a:lumMod val="50000"/>
                  </a:schemeClr>
                </a:solidFill>
              </a:rPr>
              <a:t>Water soluble</a:t>
            </a:r>
          </a:p>
          <a:p>
            <a:r>
              <a:rPr lang="en-GB" sz="1400" dirty="0">
                <a:solidFill>
                  <a:schemeClr val="tx1">
                    <a:lumMod val="50000"/>
                  </a:schemeClr>
                </a:solidFill>
              </a:rPr>
              <a:t>Based on PVOH, </a:t>
            </a:r>
            <a:r>
              <a:rPr lang="en-GB" sz="1400" dirty="0" err="1">
                <a:solidFill>
                  <a:schemeClr val="tx1">
                    <a:lumMod val="50000"/>
                  </a:schemeClr>
                </a:solidFill>
              </a:rPr>
              <a:t>Hydropol</a:t>
            </a:r>
            <a:r>
              <a:rPr lang="en-GB" sz="1400" dirty="0">
                <a:solidFill>
                  <a:schemeClr val="tx1">
                    <a:lumMod val="50000"/>
                  </a:schemeClr>
                </a:solidFill>
              </a:rPr>
              <a:t>™ is an innovative, hydrophilic material that retains the necessary features of the LDPE polybag but allows for a full end-of-life options due to its water liking feature. </a:t>
            </a:r>
            <a:r>
              <a:rPr lang="en-GB" sz="1400" dirty="0" err="1">
                <a:solidFill>
                  <a:schemeClr val="tx1">
                    <a:lumMod val="50000"/>
                  </a:schemeClr>
                </a:solidFill>
              </a:rPr>
              <a:t>Hydropol</a:t>
            </a:r>
            <a:r>
              <a:rPr lang="en-GB" sz="1400" dirty="0">
                <a:solidFill>
                  <a:schemeClr val="tx1">
                    <a:lumMod val="50000"/>
                  </a:schemeClr>
                </a:solidFill>
              </a:rPr>
              <a:t> degrades into carbon dioxide, water and harmless biomass and can be dissolved in hot water for immediate disposal. </a:t>
            </a:r>
          </a:p>
        </p:txBody>
      </p:sp>
      <p:pic>
        <p:nvPicPr>
          <p:cNvPr id="12" name="Picture 11">
            <a:extLst>
              <a:ext uri="{FF2B5EF4-FFF2-40B4-BE49-F238E27FC236}">
                <a16:creationId xmlns:a16="http://schemas.microsoft.com/office/drawing/2014/main" id="{6A2CEB01-442D-C23A-FE4A-8CF2161B6B9E}"/>
              </a:ext>
            </a:extLst>
          </p:cNvPr>
          <p:cNvPicPr>
            <a:picLocks noChangeAspect="1"/>
          </p:cNvPicPr>
          <p:nvPr/>
        </p:nvPicPr>
        <p:blipFill>
          <a:blip r:embed="rId2"/>
          <a:stretch>
            <a:fillRect/>
          </a:stretch>
        </p:blipFill>
        <p:spPr>
          <a:xfrm>
            <a:off x="1653667" y="1540443"/>
            <a:ext cx="1158340" cy="1104996"/>
          </a:xfrm>
          <a:prstGeom prst="rect">
            <a:avLst/>
          </a:prstGeom>
        </p:spPr>
      </p:pic>
      <p:pic>
        <p:nvPicPr>
          <p:cNvPr id="14" name="Picture 13">
            <a:extLst>
              <a:ext uri="{FF2B5EF4-FFF2-40B4-BE49-F238E27FC236}">
                <a16:creationId xmlns:a16="http://schemas.microsoft.com/office/drawing/2014/main" id="{C7350310-B7E4-2035-A036-7207431110B5}"/>
              </a:ext>
            </a:extLst>
          </p:cNvPr>
          <p:cNvPicPr>
            <a:picLocks noChangeAspect="1"/>
          </p:cNvPicPr>
          <p:nvPr/>
        </p:nvPicPr>
        <p:blipFill>
          <a:blip r:embed="rId3"/>
          <a:stretch>
            <a:fillRect/>
          </a:stretch>
        </p:blipFill>
        <p:spPr>
          <a:xfrm>
            <a:off x="1502972" y="2645439"/>
            <a:ext cx="1234547" cy="1143099"/>
          </a:xfrm>
          <a:prstGeom prst="rect">
            <a:avLst/>
          </a:prstGeom>
        </p:spPr>
      </p:pic>
      <p:pic>
        <p:nvPicPr>
          <p:cNvPr id="16" name="Picture 15">
            <a:extLst>
              <a:ext uri="{FF2B5EF4-FFF2-40B4-BE49-F238E27FC236}">
                <a16:creationId xmlns:a16="http://schemas.microsoft.com/office/drawing/2014/main" id="{8FF11656-61B3-5F79-5FF3-E8346B094579}"/>
              </a:ext>
            </a:extLst>
          </p:cNvPr>
          <p:cNvPicPr>
            <a:picLocks noChangeAspect="1"/>
          </p:cNvPicPr>
          <p:nvPr/>
        </p:nvPicPr>
        <p:blipFill>
          <a:blip r:embed="rId4"/>
          <a:stretch>
            <a:fillRect/>
          </a:stretch>
        </p:blipFill>
        <p:spPr>
          <a:xfrm>
            <a:off x="1567621" y="3600191"/>
            <a:ext cx="1244386" cy="1208054"/>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FE073133-9D9C-0C9F-2AC2-5D26E2F685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8171" y="4968384"/>
            <a:ext cx="1039348" cy="1039348"/>
          </a:xfrm>
          <a:prstGeom prst="rect">
            <a:avLst/>
          </a:prstGeom>
        </p:spPr>
      </p:pic>
    </p:spTree>
    <p:extLst>
      <p:ext uri="{BB962C8B-B14F-4D97-AF65-F5344CB8AC3E}">
        <p14:creationId xmlns:p14="http://schemas.microsoft.com/office/powerpoint/2010/main" val="1359140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D709033-F3E9-2FB5-1B33-A26BB70C40FE}"/>
              </a:ext>
            </a:extLst>
          </p:cNvPr>
          <p:cNvSpPr>
            <a:spLocks noGrp="1"/>
          </p:cNvSpPr>
          <p:nvPr>
            <p:ph type="title"/>
          </p:nvPr>
        </p:nvSpPr>
        <p:spPr>
          <a:xfrm>
            <a:off x="839788" y="365125"/>
            <a:ext cx="10515600" cy="1325563"/>
          </a:xfrm>
        </p:spPr>
        <p:txBody>
          <a:bodyPr>
            <a:normAutofit/>
          </a:bodyPr>
          <a:lstStyle/>
          <a:p>
            <a:r>
              <a:rPr lang="en-GB" sz="5400" dirty="0">
                <a:latin typeface="STIX Two Text" pitchFamily="2" charset="0"/>
              </a:rPr>
              <a:t>Polybag symbols and resin codes</a:t>
            </a:r>
          </a:p>
        </p:txBody>
      </p:sp>
      <p:sp>
        <p:nvSpPr>
          <p:cNvPr id="3" name="TextBox 2">
            <a:extLst>
              <a:ext uri="{FF2B5EF4-FFF2-40B4-BE49-F238E27FC236}">
                <a16:creationId xmlns:a16="http://schemas.microsoft.com/office/drawing/2014/main" id="{61145BCD-3F83-68C7-292A-EDF3A8306707}"/>
              </a:ext>
            </a:extLst>
          </p:cNvPr>
          <p:cNvSpPr txBox="1"/>
          <p:nvPr/>
        </p:nvSpPr>
        <p:spPr>
          <a:xfrm>
            <a:off x="1978046" y="1966737"/>
            <a:ext cx="4377195" cy="2278011"/>
          </a:xfrm>
          <a:prstGeom prst="rect">
            <a:avLst/>
          </a:prstGeom>
          <a:noFill/>
        </p:spPr>
        <p:txBody>
          <a:bodyPr wrap="square">
            <a:spAutoFit/>
          </a:bodyPr>
          <a:lstStyle/>
          <a:p>
            <a:r>
              <a:rPr lang="en-GB" sz="1400" b="1" dirty="0">
                <a:solidFill>
                  <a:schemeClr val="tx1">
                    <a:lumMod val="50000"/>
                  </a:schemeClr>
                </a:solidFill>
              </a:rPr>
              <a:t>Mobius Loop</a:t>
            </a:r>
          </a:p>
          <a:p>
            <a:r>
              <a:rPr lang="en-GB" sz="1400" dirty="0">
                <a:solidFill>
                  <a:schemeClr val="tx1">
                    <a:lumMod val="50000"/>
                  </a:schemeClr>
                </a:solidFill>
              </a:rPr>
              <a:t>Product is capable of being recycled but not necessarily accepted in all recycling collection systems.</a:t>
            </a:r>
          </a:p>
          <a:p>
            <a:endParaRPr lang="en-GB" sz="1400" dirty="0">
              <a:solidFill>
                <a:schemeClr val="tx1">
                  <a:lumMod val="50000"/>
                </a:schemeClr>
              </a:solidFill>
            </a:endParaRPr>
          </a:p>
          <a:p>
            <a:endParaRPr lang="en-GB" sz="1400" dirty="0">
              <a:solidFill>
                <a:schemeClr val="tx1">
                  <a:lumMod val="50000"/>
                </a:schemeClr>
              </a:solidFill>
            </a:endParaRPr>
          </a:p>
          <a:p>
            <a:r>
              <a:rPr lang="en-GB" sz="1400" b="1" dirty="0" err="1">
                <a:solidFill>
                  <a:schemeClr val="tx1">
                    <a:lumMod val="50000"/>
                  </a:schemeClr>
                </a:solidFill>
              </a:rPr>
              <a:t>Triman</a:t>
            </a:r>
            <a:r>
              <a:rPr lang="en-GB" sz="1400" b="1" dirty="0">
                <a:solidFill>
                  <a:schemeClr val="tx1">
                    <a:lumMod val="50000"/>
                  </a:schemeClr>
                </a:solidFill>
              </a:rPr>
              <a:t> logo</a:t>
            </a:r>
          </a:p>
          <a:p>
            <a:r>
              <a:rPr lang="en-GB" sz="1400" dirty="0">
                <a:solidFill>
                  <a:schemeClr val="tx1">
                    <a:lumMod val="50000"/>
                  </a:schemeClr>
                </a:solidFill>
              </a:rPr>
              <a:t>Product can be recycled through household waste disposal sorting</a:t>
            </a:r>
          </a:p>
          <a:p>
            <a:endParaRPr lang="en-GB" sz="1400" dirty="0">
              <a:solidFill>
                <a:schemeClr val="tx1">
                  <a:lumMod val="50000"/>
                </a:schemeClr>
              </a:solidFill>
            </a:endParaRPr>
          </a:p>
          <a:p>
            <a:endParaRPr lang="en-GB" sz="1400" dirty="0">
              <a:solidFill>
                <a:schemeClr val="tx1">
                  <a:lumMod val="50000"/>
                </a:schemeClr>
              </a:solidFill>
            </a:endParaRPr>
          </a:p>
          <a:p>
            <a:r>
              <a:rPr lang="en-GB" sz="1400" b="1" dirty="0">
                <a:solidFill>
                  <a:schemeClr val="tx1">
                    <a:lumMod val="50000"/>
                  </a:schemeClr>
                </a:solidFill>
              </a:rPr>
              <a:t>Standard EN 13432/14955</a:t>
            </a:r>
          </a:p>
          <a:p>
            <a:r>
              <a:rPr lang="en-GB" sz="1400" dirty="0">
                <a:solidFill>
                  <a:schemeClr val="tx1">
                    <a:lumMod val="50000"/>
                  </a:schemeClr>
                </a:solidFill>
              </a:rPr>
              <a:t>Products certified to be industrially compostable according to the European standard EN 13432/14955.</a:t>
            </a:r>
          </a:p>
          <a:p>
            <a:endParaRPr lang="en-GB" sz="1400" dirty="0">
              <a:solidFill>
                <a:schemeClr val="tx1">
                  <a:lumMod val="50000"/>
                </a:schemeClr>
              </a:solidFill>
            </a:endParaRPr>
          </a:p>
        </p:txBody>
      </p:sp>
      <p:pic>
        <p:nvPicPr>
          <p:cNvPr id="11" name="Picture 10">
            <a:extLst>
              <a:ext uri="{FF2B5EF4-FFF2-40B4-BE49-F238E27FC236}">
                <a16:creationId xmlns:a16="http://schemas.microsoft.com/office/drawing/2014/main" id="{C29CF9A4-6EB8-A037-5D62-BC8D1F63B288}"/>
              </a:ext>
            </a:extLst>
          </p:cNvPr>
          <p:cNvPicPr>
            <a:picLocks noChangeAspect="1"/>
          </p:cNvPicPr>
          <p:nvPr/>
        </p:nvPicPr>
        <p:blipFill>
          <a:blip r:embed="rId2"/>
          <a:stretch>
            <a:fillRect/>
          </a:stretch>
        </p:blipFill>
        <p:spPr>
          <a:xfrm>
            <a:off x="1234957" y="1949874"/>
            <a:ext cx="658623" cy="527170"/>
          </a:xfrm>
          <a:prstGeom prst="rect">
            <a:avLst/>
          </a:prstGeom>
        </p:spPr>
      </p:pic>
      <p:pic>
        <p:nvPicPr>
          <p:cNvPr id="13" name="Picture 12">
            <a:extLst>
              <a:ext uri="{FF2B5EF4-FFF2-40B4-BE49-F238E27FC236}">
                <a16:creationId xmlns:a16="http://schemas.microsoft.com/office/drawing/2014/main" id="{24E6BE89-81AD-AE51-BCD3-45B0BB0B53BC}"/>
              </a:ext>
            </a:extLst>
          </p:cNvPr>
          <p:cNvPicPr>
            <a:picLocks noChangeAspect="1"/>
          </p:cNvPicPr>
          <p:nvPr/>
        </p:nvPicPr>
        <p:blipFill>
          <a:blip r:embed="rId3"/>
          <a:stretch>
            <a:fillRect/>
          </a:stretch>
        </p:blipFill>
        <p:spPr>
          <a:xfrm>
            <a:off x="1289977" y="2922764"/>
            <a:ext cx="497583" cy="493386"/>
          </a:xfrm>
          <a:prstGeom prst="rect">
            <a:avLst/>
          </a:prstGeom>
        </p:spPr>
      </p:pic>
      <p:pic>
        <p:nvPicPr>
          <p:cNvPr id="16" name="Picture 15">
            <a:extLst>
              <a:ext uri="{FF2B5EF4-FFF2-40B4-BE49-F238E27FC236}">
                <a16:creationId xmlns:a16="http://schemas.microsoft.com/office/drawing/2014/main" id="{A2068C2A-0C00-D167-A84C-163DCD44BE52}"/>
              </a:ext>
            </a:extLst>
          </p:cNvPr>
          <p:cNvPicPr>
            <a:picLocks noChangeAspect="1"/>
          </p:cNvPicPr>
          <p:nvPr/>
        </p:nvPicPr>
        <p:blipFill>
          <a:blip r:embed="rId4"/>
          <a:stretch>
            <a:fillRect/>
          </a:stretch>
        </p:blipFill>
        <p:spPr>
          <a:xfrm>
            <a:off x="1420427" y="4454845"/>
            <a:ext cx="424105" cy="561625"/>
          </a:xfrm>
          <a:prstGeom prst="rect">
            <a:avLst/>
          </a:prstGeom>
        </p:spPr>
      </p:pic>
      <p:grpSp>
        <p:nvGrpSpPr>
          <p:cNvPr id="6" name="Group 5">
            <a:extLst>
              <a:ext uri="{FF2B5EF4-FFF2-40B4-BE49-F238E27FC236}">
                <a16:creationId xmlns:a16="http://schemas.microsoft.com/office/drawing/2014/main" id="{B4D8FCD5-6AB2-BD41-27DF-73CD4EF256C4}"/>
              </a:ext>
            </a:extLst>
          </p:cNvPr>
          <p:cNvGrpSpPr/>
          <p:nvPr/>
        </p:nvGrpSpPr>
        <p:grpSpPr>
          <a:xfrm>
            <a:off x="6460887" y="1891522"/>
            <a:ext cx="8739465" cy="3747580"/>
            <a:chOff x="3450610" y="2440155"/>
            <a:chExt cx="9155046" cy="3907032"/>
          </a:xfrm>
        </p:grpSpPr>
        <p:sp>
          <p:nvSpPr>
            <p:cNvPr id="2" name="TextBox 1">
              <a:extLst>
                <a:ext uri="{FF2B5EF4-FFF2-40B4-BE49-F238E27FC236}">
                  <a16:creationId xmlns:a16="http://schemas.microsoft.com/office/drawing/2014/main" id="{CF8E0A66-5224-D29F-FA63-2E0FFF9A3ED2}"/>
                </a:ext>
              </a:extLst>
            </p:cNvPr>
            <p:cNvSpPr txBox="1"/>
            <p:nvPr/>
          </p:nvSpPr>
          <p:spPr>
            <a:xfrm>
              <a:off x="4215103" y="2440155"/>
              <a:ext cx="8390553" cy="3907032"/>
            </a:xfrm>
            <a:prstGeom prst="rect">
              <a:avLst/>
            </a:prstGeom>
            <a:noFill/>
          </p:spPr>
          <p:txBody>
            <a:bodyPr wrap="square">
              <a:spAutoFit/>
            </a:bodyPr>
            <a:lstStyle/>
            <a:p>
              <a:pPr>
                <a:lnSpc>
                  <a:spcPct val="200000"/>
                </a:lnSpc>
              </a:pPr>
              <a:r>
                <a:rPr lang="en-GB" sz="1400" b="1" dirty="0">
                  <a:solidFill>
                    <a:schemeClr val="tx1">
                      <a:lumMod val="50000"/>
                    </a:schemeClr>
                  </a:solidFill>
                </a:rPr>
                <a:t>PET</a:t>
              </a:r>
              <a:r>
                <a:rPr lang="en-GB" sz="1400" dirty="0">
                  <a:solidFill>
                    <a:schemeClr val="tx1">
                      <a:lumMod val="50000"/>
                    </a:schemeClr>
                  </a:solidFill>
                </a:rPr>
                <a:t> - Polyethylene Terephthalate </a:t>
              </a:r>
            </a:p>
            <a:p>
              <a:pPr>
                <a:lnSpc>
                  <a:spcPct val="200000"/>
                </a:lnSpc>
              </a:pPr>
              <a:r>
                <a:rPr lang="en-GB" sz="1400" b="1" dirty="0">
                  <a:solidFill>
                    <a:schemeClr val="tx1">
                      <a:lumMod val="50000"/>
                    </a:schemeClr>
                  </a:solidFill>
                </a:rPr>
                <a:t>HDPE</a:t>
              </a:r>
              <a:r>
                <a:rPr lang="en-GB" sz="1400" dirty="0">
                  <a:solidFill>
                    <a:schemeClr val="tx1">
                      <a:lumMod val="50000"/>
                    </a:schemeClr>
                  </a:solidFill>
                </a:rPr>
                <a:t> - High-Density Polyethylene </a:t>
              </a:r>
            </a:p>
            <a:p>
              <a:pPr>
                <a:lnSpc>
                  <a:spcPct val="200000"/>
                </a:lnSpc>
              </a:pPr>
              <a:r>
                <a:rPr lang="en-GB" sz="1400" b="1" dirty="0">
                  <a:solidFill>
                    <a:schemeClr val="tx1">
                      <a:lumMod val="50000"/>
                    </a:schemeClr>
                  </a:solidFill>
                </a:rPr>
                <a:t>PVC</a:t>
              </a:r>
              <a:r>
                <a:rPr lang="en-GB" sz="1400" dirty="0">
                  <a:solidFill>
                    <a:schemeClr val="tx1">
                      <a:lumMod val="50000"/>
                    </a:schemeClr>
                  </a:solidFill>
                </a:rPr>
                <a:t> - Polyvinyl Chloride</a:t>
              </a:r>
            </a:p>
            <a:p>
              <a:pPr>
                <a:lnSpc>
                  <a:spcPct val="200000"/>
                </a:lnSpc>
              </a:pPr>
              <a:r>
                <a:rPr lang="en-GB" sz="1400" b="1" dirty="0">
                  <a:solidFill>
                    <a:schemeClr val="tx1">
                      <a:lumMod val="50000"/>
                    </a:schemeClr>
                  </a:solidFill>
                </a:rPr>
                <a:t>LDPE</a:t>
              </a:r>
              <a:r>
                <a:rPr lang="en-GB" sz="1400" dirty="0">
                  <a:solidFill>
                    <a:schemeClr val="tx1">
                      <a:lumMod val="50000"/>
                    </a:schemeClr>
                  </a:solidFill>
                </a:rPr>
                <a:t> - Low-Density Polyethylene </a:t>
              </a:r>
            </a:p>
            <a:p>
              <a:pPr>
                <a:lnSpc>
                  <a:spcPct val="200000"/>
                </a:lnSpc>
              </a:pPr>
              <a:r>
                <a:rPr lang="en-GB" sz="1400" b="1" dirty="0">
                  <a:solidFill>
                    <a:schemeClr val="tx1">
                      <a:lumMod val="50000"/>
                    </a:schemeClr>
                  </a:solidFill>
                </a:rPr>
                <a:t>PP</a:t>
              </a:r>
              <a:r>
                <a:rPr lang="en-GB" sz="1400" dirty="0">
                  <a:solidFill>
                    <a:schemeClr val="tx1">
                      <a:lumMod val="50000"/>
                    </a:schemeClr>
                  </a:solidFill>
                </a:rPr>
                <a:t> – Polypropylene</a:t>
              </a:r>
            </a:p>
            <a:p>
              <a:pPr>
                <a:lnSpc>
                  <a:spcPct val="200000"/>
                </a:lnSpc>
              </a:pPr>
              <a:r>
                <a:rPr lang="en-GB" sz="1400" b="1" dirty="0">
                  <a:solidFill>
                    <a:schemeClr val="tx1">
                      <a:lumMod val="50000"/>
                    </a:schemeClr>
                  </a:solidFill>
                </a:rPr>
                <a:t>PS</a:t>
              </a:r>
              <a:r>
                <a:rPr lang="en-GB" sz="1400" dirty="0">
                  <a:solidFill>
                    <a:schemeClr val="tx1">
                      <a:lumMod val="50000"/>
                    </a:schemeClr>
                  </a:solidFill>
                </a:rPr>
                <a:t> – Polystyrene </a:t>
              </a:r>
            </a:p>
            <a:p>
              <a:pPr>
                <a:lnSpc>
                  <a:spcPct val="200000"/>
                </a:lnSpc>
              </a:pPr>
              <a:r>
                <a:rPr lang="en-GB" sz="1400" b="1" dirty="0">
                  <a:solidFill>
                    <a:schemeClr val="tx1">
                      <a:lumMod val="50000"/>
                    </a:schemeClr>
                  </a:solidFill>
                </a:rPr>
                <a:t>Miscellaneous</a:t>
              </a:r>
              <a:r>
                <a:rPr lang="en-GB" sz="1400" dirty="0">
                  <a:solidFill>
                    <a:schemeClr val="tx1">
                      <a:lumMod val="50000"/>
                    </a:schemeClr>
                  </a:solidFill>
                </a:rPr>
                <a:t> - Polycarbonate, BPA and other plastics</a:t>
              </a:r>
            </a:p>
            <a:p>
              <a:pPr>
                <a:lnSpc>
                  <a:spcPct val="200000"/>
                </a:lnSpc>
              </a:pPr>
              <a:r>
                <a:rPr lang="en-GB" sz="1400" b="1" dirty="0">
                  <a:solidFill>
                    <a:schemeClr val="tx1">
                      <a:lumMod val="50000"/>
                    </a:schemeClr>
                  </a:solidFill>
                </a:rPr>
                <a:t>CPE</a:t>
              </a:r>
              <a:r>
                <a:rPr lang="en-GB" sz="1400" dirty="0">
                  <a:solidFill>
                    <a:schemeClr val="tx1">
                      <a:lumMod val="50000"/>
                    </a:schemeClr>
                  </a:solidFill>
                </a:rPr>
                <a:t> - Chlorinated polyethylene </a:t>
              </a:r>
            </a:p>
            <a:p>
              <a:pPr>
                <a:lnSpc>
                  <a:spcPct val="200000"/>
                </a:lnSpc>
              </a:pPr>
              <a:r>
                <a:rPr lang="en-GB" sz="1400" b="1" dirty="0">
                  <a:solidFill>
                    <a:schemeClr val="tx1">
                      <a:lumMod val="50000"/>
                    </a:schemeClr>
                  </a:solidFill>
                </a:rPr>
                <a:t>AEVA </a:t>
              </a:r>
              <a:r>
                <a:rPr lang="en-GB" sz="1400" dirty="0">
                  <a:solidFill>
                    <a:schemeClr val="tx1">
                      <a:lumMod val="50000"/>
                    </a:schemeClr>
                  </a:solidFill>
                </a:rPr>
                <a:t>- Ethylene Vinyl Acetate</a:t>
              </a:r>
            </a:p>
          </p:txBody>
        </p:sp>
        <p:pic>
          <p:nvPicPr>
            <p:cNvPr id="4" name="Picture 3">
              <a:extLst>
                <a:ext uri="{FF2B5EF4-FFF2-40B4-BE49-F238E27FC236}">
                  <a16:creationId xmlns:a16="http://schemas.microsoft.com/office/drawing/2014/main" id="{FA0053F6-B233-E696-F5A1-48DA97AD9295}"/>
                </a:ext>
              </a:extLst>
            </p:cNvPr>
            <p:cNvPicPr>
              <a:picLocks noChangeAspect="1"/>
            </p:cNvPicPr>
            <p:nvPr/>
          </p:nvPicPr>
          <p:blipFill>
            <a:blip r:embed="rId5"/>
            <a:stretch>
              <a:fillRect/>
            </a:stretch>
          </p:blipFill>
          <p:spPr>
            <a:xfrm>
              <a:off x="3450610" y="2468002"/>
              <a:ext cx="632515" cy="2263336"/>
            </a:xfrm>
            <a:prstGeom prst="rect">
              <a:avLst/>
            </a:prstGeom>
          </p:spPr>
        </p:pic>
        <p:pic>
          <p:nvPicPr>
            <p:cNvPr id="5" name="Picture 4">
              <a:extLst>
                <a:ext uri="{FF2B5EF4-FFF2-40B4-BE49-F238E27FC236}">
                  <a16:creationId xmlns:a16="http://schemas.microsoft.com/office/drawing/2014/main" id="{BC6DC748-9EA3-D883-9A53-2EF984F3FF72}"/>
                </a:ext>
              </a:extLst>
            </p:cNvPr>
            <p:cNvPicPr>
              <a:picLocks noChangeAspect="1"/>
            </p:cNvPicPr>
            <p:nvPr/>
          </p:nvPicPr>
          <p:blipFill>
            <a:blip r:embed="rId6"/>
            <a:stretch>
              <a:fillRect/>
            </a:stretch>
          </p:blipFill>
          <p:spPr>
            <a:xfrm>
              <a:off x="3480085" y="4664348"/>
              <a:ext cx="617273" cy="1005927"/>
            </a:xfrm>
            <a:prstGeom prst="rect">
              <a:avLst/>
            </a:prstGeom>
          </p:spPr>
        </p:pic>
      </p:grpSp>
      <p:pic>
        <p:nvPicPr>
          <p:cNvPr id="17" name="Picture 16">
            <a:extLst>
              <a:ext uri="{FF2B5EF4-FFF2-40B4-BE49-F238E27FC236}">
                <a16:creationId xmlns:a16="http://schemas.microsoft.com/office/drawing/2014/main" id="{0DE63EFE-6535-1A38-1F79-4B6BA31E8F3F}"/>
              </a:ext>
            </a:extLst>
          </p:cNvPr>
          <p:cNvPicPr>
            <a:picLocks noChangeAspect="1"/>
          </p:cNvPicPr>
          <p:nvPr/>
        </p:nvPicPr>
        <p:blipFill>
          <a:blip r:embed="rId7"/>
          <a:stretch>
            <a:fillRect/>
          </a:stretch>
        </p:blipFill>
        <p:spPr>
          <a:xfrm>
            <a:off x="938744" y="5468326"/>
            <a:ext cx="407732" cy="470140"/>
          </a:xfrm>
          <a:prstGeom prst="rect">
            <a:avLst/>
          </a:prstGeom>
        </p:spPr>
      </p:pic>
      <p:pic>
        <p:nvPicPr>
          <p:cNvPr id="19" name="Picture 18">
            <a:extLst>
              <a:ext uri="{FF2B5EF4-FFF2-40B4-BE49-F238E27FC236}">
                <a16:creationId xmlns:a16="http://schemas.microsoft.com/office/drawing/2014/main" id="{6195F105-299C-5573-A1C6-6F80A799A7FF}"/>
              </a:ext>
            </a:extLst>
          </p:cNvPr>
          <p:cNvPicPr>
            <a:picLocks noChangeAspect="1"/>
          </p:cNvPicPr>
          <p:nvPr/>
        </p:nvPicPr>
        <p:blipFill>
          <a:blip r:embed="rId8"/>
          <a:stretch>
            <a:fillRect/>
          </a:stretch>
        </p:blipFill>
        <p:spPr>
          <a:xfrm>
            <a:off x="1455882" y="5449445"/>
            <a:ext cx="388650" cy="470140"/>
          </a:xfrm>
          <a:prstGeom prst="rect">
            <a:avLst/>
          </a:prstGeom>
        </p:spPr>
      </p:pic>
      <p:sp>
        <p:nvSpPr>
          <p:cNvPr id="20" name="TextBox 19">
            <a:extLst>
              <a:ext uri="{FF2B5EF4-FFF2-40B4-BE49-F238E27FC236}">
                <a16:creationId xmlns:a16="http://schemas.microsoft.com/office/drawing/2014/main" id="{C2FE0999-EAD8-0371-3803-07B7FAC5FE97}"/>
              </a:ext>
            </a:extLst>
          </p:cNvPr>
          <p:cNvSpPr txBox="1"/>
          <p:nvPr/>
        </p:nvSpPr>
        <p:spPr>
          <a:xfrm>
            <a:off x="1978046" y="5449445"/>
            <a:ext cx="4377195" cy="738664"/>
          </a:xfrm>
          <a:prstGeom prst="rect">
            <a:avLst/>
          </a:prstGeom>
          <a:noFill/>
        </p:spPr>
        <p:txBody>
          <a:bodyPr wrap="square">
            <a:spAutoFit/>
          </a:bodyPr>
          <a:lstStyle/>
          <a:p>
            <a:r>
              <a:rPr lang="en-GB" sz="1400" b="1" dirty="0">
                <a:solidFill>
                  <a:schemeClr val="tx1">
                    <a:lumMod val="50000"/>
                  </a:schemeClr>
                </a:solidFill>
              </a:rPr>
              <a:t>Italian recycling symbols</a:t>
            </a:r>
          </a:p>
          <a:p>
            <a:r>
              <a:rPr lang="en-GB" sz="1400" dirty="0">
                <a:solidFill>
                  <a:schemeClr val="tx1">
                    <a:lumMod val="50000"/>
                  </a:schemeClr>
                </a:solidFill>
              </a:rPr>
              <a:t>Alpha numeric coding as per the EU directive. </a:t>
            </a:r>
            <a:endParaRPr lang="en-GB" sz="1400" b="1" dirty="0">
              <a:solidFill>
                <a:schemeClr val="tx1">
                  <a:lumMod val="50000"/>
                </a:schemeClr>
              </a:solidFill>
            </a:endParaRPr>
          </a:p>
          <a:p>
            <a:endParaRPr lang="en-GB" sz="1400" dirty="0">
              <a:solidFill>
                <a:schemeClr val="tx1">
                  <a:lumMod val="50000"/>
                </a:schemeClr>
              </a:solidFill>
            </a:endParaRPr>
          </a:p>
        </p:txBody>
      </p:sp>
      <p:grpSp>
        <p:nvGrpSpPr>
          <p:cNvPr id="22" name="Group 21">
            <a:extLst>
              <a:ext uri="{FF2B5EF4-FFF2-40B4-BE49-F238E27FC236}">
                <a16:creationId xmlns:a16="http://schemas.microsoft.com/office/drawing/2014/main" id="{84FC9B4B-F6AC-0553-5F98-30BD648CC7CC}"/>
              </a:ext>
            </a:extLst>
          </p:cNvPr>
          <p:cNvGrpSpPr/>
          <p:nvPr/>
        </p:nvGrpSpPr>
        <p:grpSpPr>
          <a:xfrm>
            <a:off x="1169476" y="3441850"/>
            <a:ext cx="589253" cy="876579"/>
            <a:chOff x="159798" y="2579744"/>
            <a:chExt cx="678238" cy="1172513"/>
          </a:xfrm>
        </p:grpSpPr>
        <p:pic>
          <p:nvPicPr>
            <p:cNvPr id="14" name="Picture 13">
              <a:extLst>
                <a:ext uri="{FF2B5EF4-FFF2-40B4-BE49-F238E27FC236}">
                  <a16:creationId xmlns:a16="http://schemas.microsoft.com/office/drawing/2014/main" id="{19B2CE8F-7324-871C-F465-D9AA81287064}"/>
                </a:ext>
              </a:extLst>
            </p:cNvPr>
            <p:cNvPicPr>
              <a:picLocks noChangeAspect="1"/>
            </p:cNvPicPr>
            <p:nvPr/>
          </p:nvPicPr>
          <p:blipFill>
            <a:blip r:embed="rId9"/>
            <a:stretch>
              <a:fillRect/>
            </a:stretch>
          </p:blipFill>
          <p:spPr>
            <a:xfrm>
              <a:off x="265310" y="2579744"/>
              <a:ext cx="572726" cy="1012580"/>
            </a:xfrm>
            <a:prstGeom prst="rect">
              <a:avLst/>
            </a:prstGeom>
          </p:spPr>
        </p:pic>
        <p:sp>
          <p:nvSpPr>
            <p:cNvPr id="21" name="Rectangle 20">
              <a:extLst>
                <a:ext uri="{FF2B5EF4-FFF2-40B4-BE49-F238E27FC236}">
                  <a16:creationId xmlns:a16="http://schemas.microsoft.com/office/drawing/2014/main" id="{7F13D297-7F77-F8B3-BAB1-DDEE51FD2E88}"/>
                </a:ext>
              </a:extLst>
            </p:cNvPr>
            <p:cNvSpPr/>
            <p:nvPr/>
          </p:nvSpPr>
          <p:spPr>
            <a:xfrm>
              <a:off x="159798" y="3492627"/>
              <a:ext cx="204186" cy="2596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43019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D709033-F3E9-2FB5-1B33-A26BB70C40FE}"/>
              </a:ext>
            </a:extLst>
          </p:cNvPr>
          <p:cNvSpPr>
            <a:spLocks noGrp="1"/>
          </p:cNvSpPr>
          <p:nvPr>
            <p:ph type="title"/>
          </p:nvPr>
        </p:nvSpPr>
        <p:spPr>
          <a:xfrm>
            <a:off x="793069" y="403320"/>
            <a:ext cx="10515600" cy="1325563"/>
          </a:xfrm>
        </p:spPr>
        <p:txBody>
          <a:bodyPr>
            <a:normAutofit/>
          </a:bodyPr>
          <a:lstStyle/>
          <a:p>
            <a:r>
              <a:rPr lang="en-GB" sz="5400" dirty="0">
                <a:latin typeface="STIX Two Text" pitchFamily="2" charset="0"/>
              </a:rPr>
              <a:t>Finish options &amp; closures</a:t>
            </a:r>
          </a:p>
        </p:txBody>
      </p:sp>
      <p:pic>
        <p:nvPicPr>
          <p:cNvPr id="4" name="Picture 3">
            <a:extLst>
              <a:ext uri="{FF2B5EF4-FFF2-40B4-BE49-F238E27FC236}">
                <a16:creationId xmlns:a16="http://schemas.microsoft.com/office/drawing/2014/main" id="{2D84FD04-1D12-E4E9-74AA-6E5B2A555B37}"/>
              </a:ext>
            </a:extLst>
          </p:cNvPr>
          <p:cNvPicPr>
            <a:picLocks noChangeAspect="1"/>
          </p:cNvPicPr>
          <p:nvPr/>
        </p:nvPicPr>
        <p:blipFill>
          <a:blip r:embed="rId2"/>
          <a:stretch>
            <a:fillRect/>
          </a:stretch>
        </p:blipFill>
        <p:spPr>
          <a:xfrm>
            <a:off x="2638601" y="1697613"/>
            <a:ext cx="6326577" cy="2253530"/>
          </a:xfrm>
          <a:prstGeom prst="rect">
            <a:avLst/>
          </a:prstGeom>
        </p:spPr>
      </p:pic>
      <p:pic>
        <p:nvPicPr>
          <p:cNvPr id="9" name="Picture 8">
            <a:extLst>
              <a:ext uri="{FF2B5EF4-FFF2-40B4-BE49-F238E27FC236}">
                <a16:creationId xmlns:a16="http://schemas.microsoft.com/office/drawing/2014/main" id="{BD574C0D-4017-3CEA-39EE-8FD5A7C2CE94}"/>
              </a:ext>
            </a:extLst>
          </p:cNvPr>
          <p:cNvPicPr>
            <a:picLocks noChangeAspect="1"/>
          </p:cNvPicPr>
          <p:nvPr/>
        </p:nvPicPr>
        <p:blipFill>
          <a:blip r:embed="rId3"/>
          <a:stretch>
            <a:fillRect/>
          </a:stretch>
        </p:blipFill>
        <p:spPr>
          <a:xfrm>
            <a:off x="2638601" y="4162468"/>
            <a:ext cx="6413105" cy="1933300"/>
          </a:xfrm>
          <a:prstGeom prst="rect">
            <a:avLst/>
          </a:prstGeom>
        </p:spPr>
      </p:pic>
    </p:spTree>
    <p:extLst>
      <p:ext uri="{BB962C8B-B14F-4D97-AF65-F5344CB8AC3E}">
        <p14:creationId xmlns:p14="http://schemas.microsoft.com/office/powerpoint/2010/main" val="3076530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BFFA5-54D3-6FB3-478C-2C0E6A5E479E}"/>
              </a:ext>
            </a:extLst>
          </p:cNvPr>
          <p:cNvSpPr>
            <a:spLocks noGrp="1"/>
          </p:cNvSpPr>
          <p:nvPr>
            <p:ph type="title"/>
          </p:nvPr>
        </p:nvSpPr>
        <p:spPr>
          <a:xfrm>
            <a:off x="839788" y="365125"/>
            <a:ext cx="10515600" cy="1325563"/>
          </a:xfrm>
        </p:spPr>
        <p:txBody>
          <a:bodyPr>
            <a:normAutofit/>
          </a:bodyPr>
          <a:lstStyle/>
          <a:p>
            <a:r>
              <a:rPr lang="en-GB" sz="5400" dirty="0">
                <a:latin typeface="STIX Two Text" pitchFamily="2" charset="0"/>
              </a:rPr>
              <a:t>Qualities</a:t>
            </a:r>
          </a:p>
        </p:txBody>
      </p:sp>
      <p:grpSp>
        <p:nvGrpSpPr>
          <p:cNvPr id="42" name="Group 41">
            <a:extLst>
              <a:ext uri="{FF2B5EF4-FFF2-40B4-BE49-F238E27FC236}">
                <a16:creationId xmlns:a16="http://schemas.microsoft.com/office/drawing/2014/main" id="{C1FF6459-01CF-8BF8-AC90-F3371F15D921}"/>
              </a:ext>
            </a:extLst>
          </p:cNvPr>
          <p:cNvGrpSpPr/>
          <p:nvPr/>
        </p:nvGrpSpPr>
        <p:grpSpPr>
          <a:xfrm>
            <a:off x="1819470" y="1690688"/>
            <a:ext cx="8816342" cy="4528374"/>
            <a:chOff x="2126796" y="1920881"/>
            <a:chExt cx="7921187" cy="4202600"/>
          </a:xfrm>
        </p:grpSpPr>
        <p:pic>
          <p:nvPicPr>
            <p:cNvPr id="3" name="Picture 2" descr="A picture containing text, envelope&#10;&#10;Description automatically generated">
              <a:extLst>
                <a:ext uri="{FF2B5EF4-FFF2-40B4-BE49-F238E27FC236}">
                  <a16:creationId xmlns:a16="http://schemas.microsoft.com/office/drawing/2014/main" id="{E12DAAEF-3501-A96D-8BDD-572A3FD6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2982" y="4112929"/>
              <a:ext cx="1793287" cy="1345049"/>
            </a:xfrm>
            <a:prstGeom prst="rect">
              <a:avLst/>
            </a:prstGeom>
          </p:spPr>
        </p:pic>
        <p:pic>
          <p:nvPicPr>
            <p:cNvPr id="4" name="Picture 3" descr="A picture containing plastic&#10;&#10;Description automatically generated">
              <a:extLst>
                <a:ext uri="{FF2B5EF4-FFF2-40B4-BE49-F238E27FC236}">
                  <a16:creationId xmlns:a16="http://schemas.microsoft.com/office/drawing/2014/main" id="{277537E1-19B8-FCBD-582A-9D0D51DEC9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6214" y="1959277"/>
              <a:ext cx="1788272" cy="1341295"/>
            </a:xfrm>
            <a:prstGeom prst="rect">
              <a:avLst/>
            </a:prstGeom>
          </p:spPr>
        </p:pic>
        <p:pic>
          <p:nvPicPr>
            <p:cNvPr id="5" name="Picture 4" descr="A picture containing text, envelope&#10;&#10;Description automatically generated">
              <a:extLst>
                <a:ext uri="{FF2B5EF4-FFF2-40B4-BE49-F238E27FC236}">
                  <a16:creationId xmlns:a16="http://schemas.microsoft.com/office/drawing/2014/main" id="{E345B768-85A6-60EE-9B82-DB6C1FE842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4729" y="4115018"/>
              <a:ext cx="1807219" cy="1355414"/>
            </a:xfrm>
            <a:prstGeom prst="rect">
              <a:avLst/>
            </a:prstGeom>
          </p:spPr>
        </p:pic>
        <p:pic>
          <p:nvPicPr>
            <p:cNvPr id="6" name="Picture 5" descr="A picture containing text, businesscard&#10;&#10;Description automatically generated">
              <a:extLst>
                <a:ext uri="{FF2B5EF4-FFF2-40B4-BE49-F238E27FC236}">
                  <a16:creationId xmlns:a16="http://schemas.microsoft.com/office/drawing/2014/main" id="{EA2A0BCA-0E1D-D538-5F04-6EC7E1C344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8003" y="1944299"/>
              <a:ext cx="1796391" cy="134738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CD187D13-FD4C-6E3F-FC84-D1933B474A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26796" y="1951153"/>
              <a:ext cx="1802575" cy="1352032"/>
            </a:xfrm>
            <a:prstGeom prst="rect">
              <a:avLst/>
            </a:prstGeom>
          </p:spPr>
        </p:pic>
        <p:sp>
          <p:nvSpPr>
            <p:cNvPr id="8" name="Rectangle 7">
              <a:extLst>
                <a:ext uri="{FF2B5EF4-FFF2-40B4-BE49-F238E27FC236}">
                  <a16:creationId xmlns:a16="http://schemas.microsoft.com/office/drawing/2014/main" id="{2A3C61C0-253A-391F-81C7-E682EEEFB8AF}"/>
                </a:ext>
              </a:extLst>
            </p:cNvPr>
            <p:cNvSpPr/>
            <p:nvPr/>
          </p:nvSpPr>
          <p:spPr>
            <a:xfrm>
              <a:off x="2135688" y="3305156"/>
              <a:ext cx="1800000" cy="634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3CD12DB-B03D-1E50-5533-5255DE77C4D4}"/>
                </a:ext>
              </a:extLst>
            </p:cNvPr>
            <p:cNvSpPr txBox="1"/>
            <p:nvPr/>
          </p:nvSpPr>
          <p:spPr>
            <a:xfrm>
              <a:off x="2134786" y="3402561"/>
              <a:ext cx="1800001" cy="400110"/>
            </a:xfrm>
            <a:prstGeom prst="rect">
              <a:avLst/>
            </a:prstGeom>
            <a:noFill/>
          </p:spPr>
          <p:txBody>
            <a:bodyPr wrap="square" rtlCol="0">
              <a:spAutoFit/>
            </a:bodyPr>
            <a:lstStyle/>
            <a:p>
              <a:r>
                <a:rPr lang="en-GB" sz="1000" b="1" dirty="0">
                  <a:latin typeface="Avenir"/>
                </a:rPr>
                <a:t>Recycled LDPE </a:t>
              </a:r>
            </a:p>
            <a:p>
              <a:r>
                <a:rPr lang="en-GB" sz="1000" dirty="0">
                  <a:latin typeface="Avenir"/>
                </a:rPr>
                <a:t>Recyclable</a:t>
              </a:r>
            </a:p>
          </p:txBody>
        </p:sp>
        <p:grpSp>
          <p:nvGrpSpPr>
            <p:cNvPr id="10" name="Group 9">
              <a:extLst>
                <a:ext uri="{FF2B5EF4-FFF2-40B4-BE49-F238E27FC236}">
                  <a16:creationId xmlns:a16="http://schemas.microsoft.com/office/drawing/2014/main" id="{735E5781-494C-F2B3-3926-1B3822D48900}"/>
                </a:ext>
              </a:extLst>
            </p:cNvPr>
            <p:cNvGrpSpPr/>
            <p:nvPr/>
          </p:nvGrpSpPr>
          <p:grpSpPr>
            <a:xfrm>
              <a:off x="3073172" y="1953182"/>
              <a:ext cx="720000" cy="720000"/>
              <a:chOff x="1589604" y="2270423"/>
              <a:chExt cx="720000" cy="720000"/>
            </a:xfrm>
          </p:grpSpPr>
          <p:sp>
            <p:nvSpPr>
              <p:cNvPr id="11" name="Rectangle 10">
                <a:extLst>
                  <a:ext uri="{FF2B5EF4-FFF2-40B4-BE49-F238E27FC236}">
                    <a16:creationId xmlns:a16="http://schemas.microsoft.com/office/drawing/2014/main" id="{CA58C2C9-3672-EDDE-5EBB-5443D654C37E}"/>
                  </a:ext>
                </a:extLst>
              </p:cNvPr>
              <p:cNvSpPr/>
              <p:nvPr/>
            </p:nvSpPr>
            <p:spPr>
              <a:xfrm>
                <a:off x="1589604" y="2270423"/>
                <a:ext cx="720000" cy="72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Logo&#10;&#10;Description automatically generated">
                <a:extLst>
                  <a:ext uri="{FF2B5EF4-FFF2-40B4-BE49-F238E27FC236}">
                    <a16:creationId xmlns:a16="http://schemas.microsoft.com/office/drawing/2014/main" id="{1174BD4F-3269-0790-C13F-8A81EF14A00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16688" y="2297099"/>
                <a:ext cx="686103" cy="686103"/>
              </a:xfrm>
              <a:prstGeom prst="rect">
                <a:avLst/>
              </a:prstGeom>
            </p:spPr>
          </p:pic>
        </p:grpSp>
        <p:sp>
          <p:nvSpPr>
            <p:cNvPr id="13" name="Rectangle 12">
              <a:extLst>
                <a:ext uri="{FF2B5EF4-FFF2-40B4-BE49-F238E27FC236}">
                  <a16:creationId xmlns:a16="http://schemas.microsoft.com/office/drawing/2014/main" id="{851AAD75-07D7-B496-86D0-8F797B94866F}"/>
                </a:ext>
              </a:extLst>
            </p:cNvPr>
            <p:cNvSpPr/>
            <p:nvPr/>
          </p:nvSpPr>
          <p:spPr>
            <a:xfrm>
              <a:off x="4150145" y="3305156"/>
              <a:ext cx="1800000" cy="634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47B192BE-6D9F-5637-C0E2-04D4BA1E968A}"/>
                </a:ext>
              </a:extLst>
            </p:cNvPr>
            <p:cNvSpPr txBox="1"/>
            <p:nvPr/>
          </p:nvSpPr>
          <p:spPr>
            <a:xfrm>
              <a:off x="4149243" y="3402561"/>
              <a:ext cx="1794587" cy="423193"/>
            </a:xfrm>
            <a:prstGeom prst="rect">
              <a:avLst/>
            </a:prstGeom>
            <a:noFill/>
          </p:spPr>
          <p:txBody>
            <a:bodyPr wrap="square" rtlCol="0">
              <a:spAutoFit/>
            </a:bodyPr>
            <a:lstStyle/>
            <a:p>
              <a:r>
                <a:rPr lang="en-GB" sz="1100" b="1" dirty="0">
                  <a:latin typeface="Avenir" panose="02000503040000020003"/>
                </a:rPr>
                <a:t>Recycled LDPE + D2W</a:t>
              </a:r>
            </a:p>
            <a:p>
              <a:r>
                <a:rPr lang="en-GB" sz="1050" dirty="0">
                  <a:latin typeface="Avenir" panose="02000503040000020003"/>
                </a:rPr>
                <a:t>Recyclable &amp; Biodegradable</a:t>
              </a:r>
              <a:endParaRPr lang="en-GB" sz="900" dirty="0">
                <a:latin typeface="Avenir" panose="02000503040000020003"/>
              </a:endParaRPr>
            </a:p>
          </p:txBody>
        </p:sp>
        <p:sp>
          <p:nvSpPr>
            <p:cNvPr id="15" name="Rectangle 14">
              <a:extLst>
                <a:ext uri="{FF2B5EF4-FFF2-40B4-BE49-F238E27FC236}">
                  <a16:creationId xmlns:a16="http://schemas.microsoft.com/office/drawing/2014/main" id="{39A03757-D4D7-B7D7-9709-998D7A9C3201}"/>
                </a:ext>
              </a:extLst>
            </p:cNvPr>
            <p:cNvSpPr/>
            <p:nvPr/>
          </p:nvSpPr>
          <p:spPr>
            <a:xfrm>
              <a:off x="5087629" y="1953182"/>
              <a:ext cx="720000" cy="72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A6A8CD3-986C-0533-0507-7FEBE64A2A95}"/>
                </a:ext>
              </a:extLst>
            </p:cNvPr>
            <p:cNvSpPr/>
            <p:nvPr/>
          </p:nvSpPr>
          <p:spPr>
            <a:xfrm>
              <a:off x="6159189" y="3305156"/>
              <a:ext cx="1800000" cy="634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9C4AB724-08C6-8AEB-21DA-4C9ABD008DB6}"/>
                </a:ext>
              </a:extLst>
            </p:cNvPr>
            <p:cNvSpPr txBox="1"/>
            <p:nvPr/>
          </p:nvSpPr>
          <p:spPr>
            <a:xfrm>
              <a:off x="6158287" y="3402561"/>
              <a:ext cx="1907056" cy="392748"/>
            </a:xfrm>
            <a:prstGeom prst="rect">
              <a:avLst/>
            </a:prstGeom>
            <a:noFill/>
          </p:spPr>
          <p:txBody>
            <a:bodyPr wrap="square" rtlCol="0">
              <a:spAutoFit/>
            </a:bodyPr>
            <a:lstStyle/>
            <a:p>
              <a:r>
                <a:rPr lang="en-GB" sz="1100" b="1" dirty="0">
                  <a:latin typeface="Avenir" panose="02000503040000020003"/>
                </a:rPr>
                <a:t>Cornstarch</a:t>
              </a:r>
            </a:p>
            <a:p>
              <a:r>
                <a:rPr lang="en-GB" sz="1050" dirty="0">
                  <a:latin typeface="Avenir" panose="02000503040000020003"/>
                </a:rPr>
                <a:t>Compostable</a:t>
              </a:r>
              <a:endParaRPr lang="en-GB" sz="900" dirty="0">
                <a:latin typeface="Avenir" panose="02000503040000020003"/>
              </a:endParaRPr>
            </a:p>
          </p:txBody>
        </p:sp>
        <p:sp>
          <p:nvSpPr>
            <p:cNvPr id="18" name="Rectangle 17">
              <a:extLst>
                <a:ext uri="{FF2B5EF4-FFF2-40B4-BE49-F238E27FC236}">
                  <a16:creationId xmlns:a16="http://schemas.microsoft.com/office/drawing/2014/main" id="{CE489A9E-35BF-25C4-9D46-71826DBC356C}"/>
                </a:ext>
              </a:extLst>
            </p:cNvPr>
            <p:cNvSpPr/>
            <p:nvPr/>
          </p:nvSpPr>
          <p:spPr>
            <a:xfrm>
              <a:off x="8173646" y="3303184"/>
              <a:ext cx="1800000" cy="634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71164638-808B-9A6E-F91B-FCCC483CE684}"/>
                </a:ext>
              </a:extLst>
            </p:cNvPr>
            <p:cNvSpPr txBox="1"/>
            <p:nvPr/>
          </p:nvSpPr>
          <p:spPr>
            <a:xfrm>
              <a:off x="8172744" y="3400589"/>
              <a:ext cx="1800001" cy="430887"/>
            </a:xfrm>
            <a:prstGeom prst="rect">
              <a:avLst/>
            </a:prstGeom>
            <a:noFill/>
          </p:spPr>
          <p:txBody>
            <a:bodyPr wrap="square" rtlCol="0">
              <a:spAutoFit/>
            </a:bodyPr>
            <a:lstStyle/>
            <a:p>
              <a:r>
                <a:rPr lang="en-GB" sz="1100" b="1" dirty="0">
                  <a:latin typeface="Avenir" panose="02000503040000020003"/>
                </a:rPr>
                <a:t>Green PE</a:t>
              </a:r>
            </a:p>
            <a:p>
              <a:r>
                <a:rPr lang="en-GB" sz="1050" dirty="0">
                  <a:latin typeface="Avenir" panose="02000503040000020003"/>
                </a:rPr>
                <a:t>Recyclable</a:t>
              </a:r>
              <a:endParaRPr lang="en-GB" sz="900" dirty="0">
                <a:latin typeface="Avenir" panose="02000503040000020003"/>
              </a:endParaRPr>
            </a:p>
          </p:txBody>
        </p:sp>
        <p:sp>
          <p:nvSpPr>
            <p:cNvPr id="20" name="Rectangle 19">
              <a:extLst>
                <a:ext uri="{FF2B5EF4-FFF2-40B4-BE49-F238E27FC236}">
                  <a16:creationId xmlns:a16="http://schemas.microsoft.com/office/drawing/2014/main" id="{F8FDBF4A-D73C-F1F9-40A7-12D1F11883D4}"/>
                </a:ext>
              </a:extLst>
            </p:cNvPr>
            <p:cNvSpPr/>
            <p:nvPr/>
          </p:nvSpPr>
          <p:spPr>
            <a:xfrm>
              <a:off x="2133884" y="5469088"/>
              <a:ext cx="1800000" cy="634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61B13474-0F2F-52F2-BDB6-9B0CA40BDEDD}"/>
                </a:ext>
              </a:extLst>
            </p:cNvPr>
            <p:cNvSpPr txBox="1"/>
            <p:nvPr/>
          </p:nvSpPr>
          <p:spPr>
            <a:xfrm>
              <a:off x="2132982" y="5566493"/>
              <a:ext cx="1800001" cy="430887"/>
            </a:xfrm>
            <a:prstGeom prst="rect">
              <a:avLst/>
            </a:prstGeom>
            <a:noFill/>
          </p:spPr>
          <p:txBody>
            <a:bodyPr wrap="square" rtlCol="0">
              <a:spAutoFit/>
            </a:bodyPr>
            <a:lstStyle/>
            <a:p>
              <a:r>
                <a:rPr lang="en-GB" sz="1100" b="1" dirty="0">
                  <a:latin typeface="Avenir" panose="02000503040000020003"/>
                </a:rPr>
                <a:t>Recycled HDPE</a:t>
              </a:r>
            </a:p>
            <a:p>
              <a:r>
                <a:rPr lang="en-GB" sz="1100" dirty="0">
                  <a:latin typeface="Avenir" panose="02000503040000020003"/>
                </a:rPr>
                <a:t>Recyclable</a:t>
              </a:r>
              <a:endParaRPr lang="en-GB" sz="1000" dirty="0">
                <a:latin typeface="Avenir" panose="02000503040000020003"/>
              </a:endParaRPr>
            </a:p>
          </p:txBody>
        </p:sp>
        <p:sp>
          <p:nvSpPr>
            <p:cNvPr id="22" name="Rectangle 21">
              <a:extLst>
                <a:ext uri="{FF2B5EF4-FFF2-40B4-BE49-F238E27FC236}">
                  <a16:creationId xmlns:a16="http://schemas.microsoft.com/office/drawing/2014/main" id="{CF0DEB51-6065-5621-814E-90962D7EBD13}"/>
                </a:ext>
              </a:extLst>
            </p:cNvPr>
            <p:cNvSpPr/>
            <p:nvPr/>
          </p:nvSpPr>
          <p:spPr>
            <a:xfrm>
              <a:off x="4148341" y="5469088"/>
              <a:ext cx="1800000" cy="634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3F14F883-491F-5064-691A-5B1C7C69F130}"/>
                </a:ext>
              </a:extLst>
            </p:cNvPr>
            <p:cNvSpPr txBox="1"/>
            <p:nvPr/>
          </p:nvSpPr>
          <p:spPr>
            <a:xfrm>
              <a:off x="4147439" y="5566493"/>
              <a:ext cx="1800001" cy="430887"/>
            </a:xfrm>
            <a:prstGeom prst="rect">
              <a:avLst/>
            </a:prstGeom>
            <a:noFill/>
          </p:spPr>
          <p:txBody>
            <a:bodyPr wrap="square" rtlCol="0">
              <a:spAutoFit/>
            </a:bodyPr>
            <a:lstStyle/>
            <a:p>
              <a:r>
                <a:rPr lang="en-GB" sz="1100" b="1" dirty="0">
                  <a:latin typeface="Avenir" panose="02000503040000020003"/>
                </a:rPr>
                <a:t>Spruce Paper Bag</a:t>
              </a:r>
            </a:p>
            <a:p>
              <a:r>
                <a:rPr lang="en-GB" sz="1100" dirty="0">
                  <a:latin typeface="Avenir" panose="02000503040000020003"/>
                </a:rPr>
                <a:t>Recyclable &amp; Biodegradable</a:t>
              </a:r>
              <a:endParaRPr lang="en-GB" sz="1000" dirty="0">
                <a:latin typeface="Avenir" panose="02000503040000020003"/>
              </a:endParaRPr>
            </a:p>
          </p:txBody>
        </p:sp>
        <p:sp>
          <p:nvSpPr>
            <p:cNvPr id="24" name="Rectangle 23">
              <a:extLst>
                <a:ext uri="{FF2B5EF4-FFF2-40B4-BE49-F238E27FC236}">
                  <a16:creationId xmlns:a16="http://schemas.microsoft.com/office/drawing/2014/main" id="{3144C09B-87FD-4F61-12AB-8C39224D629B}"/>
                </a:ext>
              </a:extLst>
            </p:cNvPr>
            <p:cNvSpPr/>
            <p:nvPr/>
          </p:nvSpPr>
          <p:spPr>
            <a:xfrm>
              <a:off x="6157385" y="5469088"/>
              <a:ext cx="1800000" cy="634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27FA443C-933D-C928-50EA-71F7F0D8292B}"/>
                </a:ext>
              </a:extLst>
            </p:cNvPr>
            <p:cNvSpPr txBox="1"/>
            <p:nvPr/>
          </p:nvSpPr>
          <p:spPr>
            <a:xfrm>
              <a:off x="6156483" y="5566493"/>
              <a:ext cx="1800001" cy="556988"/>
            </a:xfrm>
            <a:prstGeom prst="rect">
              <a:avLst/>
            </a:prstGeom>
            <a:noFill/>
          </p:spPr>
          <p:txBody>
            <a:bodyPr wrap="square" rtlCol="0">
              <a:spAutoFit/>
            </a:bodyPr>
            <a:lstStyle/>
            <a:p>
              <a:r>
                <a:rPr lang="en-GB" sz="1100" b="1" dirty="0">
                  <a:latin typeface="Avenir" panose="02000503040000020003"/>
                </a:rPr>
                <a:t>Water Soluble</a:t>
              </a:r>
            </a:p>
            <a:p>
              <a:r>
                <a:rPr lang="en-GB" sz="1100" dirty="0">
                  <a:latin typeface="Avenir" panose="02000503040000020003"/>
                </a:rPr>
                <a:t>Dissolution in hot water, biodegradable, compostable</a:t>
              </a:r>
              <a:endParaRPr lang="en-GB" sz="1000" dirty="0">
                <a:latin typeface="Avenir" panose="02000503040000020003"/>
              </a:endParaRPr>
            </a:p>
          </p:txBody>
        </p:sp>
        <p:sp>
          <p:nvSpPr>
            <p:cNvPr id="26" name="Rectangle 25">
              <a:extLst>
                <a:ext uri="{FF2B5EF4-FFF2-40B4-BE49-F238E27FC236}">
                  <a16:creationId xmlns:a16="http://schemas.microsoft.com/office/drawing/2014/main" id="{FBD272E7-CB9E-043E-8DCC-44A638500A83}"/>
                </a:ext>
              </a:extLst>
            </p:cNvPr>
            <p:cNvSpPr/>
            <p:nvPr/>
          </p:nvSpPr>
          <p:spPr>
            <a:xfrm>
              <a:off x="5087629" y="4117114"/>
              <a:ext cx="720000" cy="72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descr="Text&#10;&#10;Description automatically generated">
              <a:extLst>
                <a:ext uri="{FF2B5EF4-FFF2-40B4-BE49-F238E27FC236}">
                  <a16:creationId xmlns:a16="http://schemas.microsoft.com/office/drawing/2014/main" id="{6AA2B61D-BE55-1BDD-B8B8-889508D4977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87630" y="4124784"/>
              <a:ext cx="720000" cy="720000"/>
            </a:xfrm>
            <a:prstGeom prst="rect">
              <a:avLst/>
            </a:prstGeom>
          </p:spPr>
        </p:pic>
        <p:sp>
          <p:nvSpPr>
            <p:cNvPr id="28" name="Rectangle 27">
              <a:extLst>
                <a:ext uri="{FF2B5EF4-FFF2-40B4-BE49-F238E27FC236}">
                  <a16:creationId xmlns:a16="http://schemas.microsoft.com/office/drawing/2014/main" id="{2C9390C5-E0EB-032A-B7A6-1867312CCACE}"/>
                </a:ext>
              </a:extLst>
            </p:cNvPr>
            <p:cNvSpPr/>
            <p:nvPr/>
          </p:nvSpPr>
          <p:spPr>
            <a:xfrm>
              <a:off x="9105818" y="1920881"/>
              <a:ext cx="720000" cy="72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descr="A picture containing text, clipart&#10;&#10;Description automatically generated">
              <a:extLst>
                <a:ext uri="{FF2B5EF4-FFF2-40B4-BE49-F238E27FC236}">
                  <a16:creationId xmlns:a16="http://schemas.microsoft.com/office/drawing/2014/main" id="{074BDCE0-CBFE-0921-0731-572D00D0E6E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47983" y="2122142"/>
              <a:ext cx="653514" cy="371637"/>
            </a:xfrm>
            <a:prstGeom prst="rect">
              <a:avLst/>
            </a:prstGeom>
          </p:spPr>
        </p:pic>
        <p:pic>
          <p:nvPicPr>
            <p:cNvPr id="30" name="Picture 29">
              <a:extLst>
                <a:ext uri="{FF2B5EF4-FFF2-40B4-BE49-F238E27FC236}">
                  <a16:creationId xmlns:a16="http://schemas.microsoft.com/office/drawing/2014/main" id="{3E04D989-4C16-D11F-5A91-3BA3FDCCB35B}"/>
                </a:ext>
              </a:extLst>
            </p:cNvPr>
            <p:cNvPicPr>
              <a:picLocks noChangeAspect="1"/>
            </p:cNvPicPr>
            <p:nvPr/>
          </p:nvPicPr>
          <p:blipFill rotWithShape="1">
            <a:blip r:embed="rId10"/>
            <a:srcRect l="5650" t="9492" r="5747" b="8600"/>
            <a:stretch/>
          </p:blipFill>
          <p:spPr>
            <a:xfrm>
              <a:off x="5162756" y="1999762"/>
              <a:ext cx="609074" cy="609074"/>
            </a:xfrm>
            <a:prstGeom prst="rect">
              <a:avLst/>
            </a:prstGeom>
          </p:spPr>
        </p:pic>
        <p:grpSp>
          <p:nvGrpSpPr>
            <p:cNvPr id="31" name="Group 30">
              <a:extLst>
                <a:ext uri="{FF2B5EF4-FFF2-40B4-BE49-F238E27FC236}">
                  <a16:creationId xmlns:a16="http://schemas.microsoft.com/office/drawing/2014/main" id="{771D4927-29A5-4927-72E8-54BF27E88334}"/>
                </a:ext>
              </a:extLst>
            </p:cNvPr>
            <p:cNvGrpSpPr/>
            <p:nvPr/>
          </p:nvGrpSpPr>
          <p:grpSpPr>
            <a:xfrm>
              <a:off x="3073172" y="4111866"/>
              <a:ext cx="720000" cy="720000"/>
              <a:chOff x="1589604" y="2270423"/>
              <a:chExt cx="720000" cy="720000"/>
            </a:xfrm>
          </p:grpSpPr>
          <p:sp>
            <p:nvSpPr>
              <p:cNvPr id="32" name="Rectangle 31">
                <a:extLst>
                  <a:ext uri="{FF2B5EF4-FFF2-40B4-BE49-F238E27FC236}">
                    <a16:creationId xmlns:a16="http://schemas.microsoft.com/office/drawing/2014/main" id="{D33FD804-B4F0-7395-1460-5F1E2CB58AF3}"/>
                  </a:ext>
                </a:extLst>
              </p:cNvPr>
              <p:cNvSpPr/>
              <p:nvPr/>
            </p:nvSpPr>
            <p:spPr>
              <a:xfrm>
                <a:off x="1589604" y="2270423"/>
                <a:ext cx="720000" cy="72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descr="Logo&#10;&#10;Description automatically generated">
                <a:extLst>
                  <a:ext uri="{FF2B5EF4-FFF2-40B4-BE49-F238E27FC236}">
                    <a16:creationId xmlns:a16="http://schemas.microsoft.com/office/drawing/2014/main" id="{9A931975-C2E3-3E32-9E1A-447970900C8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16688" y="2297099"/>
                <a:ext cx="686103" cy="686103"/>
              </a:xfrm>
              <a:prstGeom prst="rect">
                <a:avLst/>
              </a:prstGeom>
            </p:spPr>
          </p:pic>
        </p:grpSp>
        <p:pic>
          <p:nvPicPr>
            <p:cNvPr id="34" name="Picture 33" descr="A picture containing text, businesscard&#10;&#10;Description automatically generated">
              <a:extLst>
                <a:ext uri="{FF2B5EF4-FFF2-40B4-BE49-F238E27FC236}">
                  <a16:creationId xmlns:a16="http://schemas.microsoft.com/office/drawing/2014/main" id="{429DC34D-800E-EAD5-C00B-2346D99BC96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55260" y="1951153"/>
              <a:ext cx="1803929" cy="1353031"/>
            </a:xfrm>
            <a:prstGeom prst="rect">
              <a:avLst/>
            </a:prstGeom>
          </p:spPr>
        </p:pic>
        <p:sp>
          <p:nvSpPr>
            <p:cNvPr id="35" name="Rectangle 34">
              <a:extLst>
                <a:ext uri="{FF2B5EF4-FFF2-40B4-BE49-F238E27FC236}">
                  <a16:creationId xmlns:a16="http://schemas.microsoft.com/office/drawing/2014/main" id="{2DE822D2-4D91-CC37-2847-99AB7DC44C8B}"/>
                </a:ext>
              </a:extLst>
            </p:cNvPr>
            <p:cNvSpPr/>
            <p:nvPr/>
          </p:nvSpPr>
          <p:spPr>
            <a:xfrm>
              <a:off x="7100280" y="1944299"/>
              <a:ext cx="720000" cy="72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Picture 35" descr="Shape, arrow&#10;&#10;Description automatically generated">
              <a:extLst>
                <a:ext uri="{FF2B5EF4-FFF2-40B4-BE49-F238E27FC236}">
                  <a16:creationId xmlns:a16="http://schemas.microsoft.com/office/drawing/2014/main" id="{B0819323-DE32-E414-D514-E13B3B1685D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92636" y="2031200"/>
              <a:ext cx="535288" cy="563964"/>
            </a:xfrm>
            <a:prstGeom prst="rect">
              <a:avLst/>
            </a:prstGeom>
          </p:spPr>
        </p:pic>
        <p:pic>
          <p:nvPicPr>
            <p:cNvPr id="37" name="Picture 36" descr="A picture containing text, envelope&#10;&#10;Description automatically generated">
              <a:extLst>
                <a:ext uri="{FF2B5EF4-FFF2-40B4-BE49-F238E27FC236}">
                  <a16:creationId xmlns:a16="http://schemas.microsoft.com/office/drawing/2014/main" id="{C1957D33-6F25-FD1E-536F-578FC3C835A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59188" y="4115353"/>
              <a:ext cx="1793287" cy="1344874"/>
            </a:xfrm>
            <a:prstGeom prst="rect">
              <a:avLst/>
            </a:prstGeom>
          </p:spPr>
        </p:pic>
        <p:sp>
          <p:nvSpPr>
            <p:cNvPr id="38" name="Rectangle 37">
              <a:extLst>
                <a:ext uri="{FF2B5EF4-FFF2-40B4-BE49-F238E27FC236}">
                  <a16:creationId xmlns:a16="http://schemas.microsoft.com/office/drawing/2014/main" id="{6DA5F3AE-2B08-D11B-1B98-3D9705A24FEF}"/>
                </a:ext>
              </a:extLst>
            </p:cNvPr>
            <p:cNvSpPr/>
            <p:nvPr/>
          </p:nvSpPr>
          <p:spPr>
            <a:xfrm>
              <a:off x="8156358" y="5483416"/>
              <a:ext cx="1800000" cy="634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TextBox 38">
              <a:extLst>
                <a:ext uri="{FF2B5EF4-FFF2-40B4-BE49-F238E27FC236}">
                  <a16:creationId xmlns:a16="http://schemas.microsoft.com/office/drawing/2014/main" id="{370B6562-C88D-6A73-E5C7-3635DECE189A}"/>
                </a:ext>
              </a:extLst>
            </p:cNvPr>
            <p:cNvSpPr txBox="1"/>
            <p:nvPr/>
          </p:nvSpPr>
          <p:spPr>
            <a:xfrm>
              <a:off x="8247982" y="5566492"/>
              <a:ext cx="1800001" cy="556988"/>
            </a:xfrm>
            <a:prstGeom prst="rect">
              <a:avLst/>
            </a:prstGeom>
            <a:noFill/>
          </p:spPr>
          <p:txBody>
            <a:bodyPr wrap="square" rtlCol="0">
              <a:spAutoFit/>
            </a:bodyPr>
            <a:lstStyle/>
            <a:p>
              <a:r>
                <a:rPr lang="en-GB" sz="1100" b="1" dirty="0">
                  <a:latin typeface="Avenir" panose="02000503040000020003"/>
                </a:rPr>
                <a:t>Spruce Cellulose Bag</a:t>
              </a:r>
            </a:p>
            <a:p>
              <a:r>
                <a:rPr lang="en-GB" sz="1100" dirty="0">
                  <a:latin typeface="Avenir" panose="02000503040000020003"/>
                </a:rPr>
                <a:t>Sourced from sustainable wood pulp &amp; compostable</a:t>
              </a:r>
              <a:endParaRPr lang="en-GB" sz="1000" dirty="0">
                <a:latin typeface="Avenir" panose="02000503040000020003"/>
              </a:endParaRPr>
            </a:p>
          </p:txBody>
        </p:sp>
        <p:pic>
          <p:nvPicPr>
            <p:cNvPr id="40" name="Picture 39" descr="A close up of a plastic bag&#10;&#10;Description automatically generated">
              <a:extLst>
                <a:ext uri="{FF2B5EF4-FFF2-40B4-BE49-F238E27FC236}">
                  <a16:creationId xmlns:a16="http://schemas.microsoft.com/office/drawing/2014/main" id="{B90378B8-7F72-E7A4-7198-2992DB53745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176100" y="4111866"/>
              <a:ext cx="1793287" cy="1382278"/>
            </a:xfrm>
            <a:prstGeom prst="rect">
              <a:avLst/>
            </a:prstGeom>
          </p:spPr>
        </p:pic>
        <p:pic>
          <p:nvPicPr>
            <p:cNvPr id="41" name="Picture 40" descr="A green logo with a leaf in a circle&#10;&#10;Description automatically generated">
              <a:extLst>
                <a:ext uri="{FF2B5EF4-FFF2-40B4-BE49-F238E27FC236}">
                  <a16:creationId xmlns:a16="http://schemas.microsoft.com/office/drawing/2014/main" id="{6CF31F7C-0E52-6DFB-78D3-A86705ED117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092791" y="4111867"/>
              <a:ext cx="746053" cy="720000"/>
            </a:xfrm>
            <a:prstGeom prst="rect">
              <a:avLst/>
            </a:prstGeom>
          </p:spPr>
        </p:pic>
      </p:grpSp>
      <p:pic>
        <p:nvPicPr>
          <p:cNvPr id="44" name="Picture 43">
            <a:extLst>
              <a:ext uri="{FF2B5EF4-FFF2-40B4-BE49-F238E27FC236}">
                <a16:creationId xmlns:a16="http://schemas.microsoft.com/office/drawing/2014/main" id="{8F5F0756-89C1-EC95-08DE-505A84C3CA63}"/>
              </a:ext>
            </a:extLst>
          </p:cNvPr>
          <p:cNvPicPr>
            <a:picLocks noChangeAspect="1"/>
          </p:cNvPicPr>
          <p:nvPr/>
        </p:nvPicPr>
        <p:blipFill rotWithShape="1">
          <a:blip r:embed="rId16"/>
          <a:srcRect l="3150"/>
          <a:stretch/>
        </p:blipFill>
        <p:spPr>
          <a:xfrm>
            <a:off x="7346609" y="1713759"/>
            <a:ext cx="809754" cy="760538"/>
          </a:xfrm>
          <a:prstGeom prst="rect">
            <a:avLst/>
          </a:prstGeom>
        </p:spPr>
      </p:pic>
    </p:spTree>
    <p:extLst>
      <p:ext uri="{BB962C8B-B14F-4D97-AF65-F5344CB8AC3E}">
        <p14:creationId xmlns:p14="http://schemas.microsoft.com/office/powerpoint/2010/main" val="226452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D709033-F3E9-2FB5-1B33-A26BB70C40FE}"/>
              </a:ext>
            </a:extLst>
          </p:cNvPr>
          <p:cNvSpPr>
            <a:spLocks noGrp="1"/>
          </p:cNvSpPr>
          <p:nvPr>
            <p:ph type="title"/>
          </p:nvPr>
        </p:nvSpPr>
        <p:spPr>
          <a:xfrm>
            <a:off x="839788" y="365125"/>
            <a:ext cx="10515600" cy="1325563"/>
          </a:xfrm>
        </p:spPr>
        <p:txBody>
          <a:bodyPr>
            <a:normAutofit/>
          </a:bodyPr>
          <a:lstStyle/>
          <a:p>
            <a:r>
              <a:rPr lang="en-GB" sz="5400" dirty="0">
                <a:latin typeface="STIX Two Text" pitchFamily="2" charset="0"/>
              </a:rPr>
              <a:t>Sustainable polybag cheat sheet </a:t>
            </a:r>
          </a:p>
        </p:txBody>
      </p:sp>
      <p:sp>
        <p:nvSpPr>
          <p:cNvPr id="9" name="TextBox 8">
            <a:extLst>
              <a:ext uri="{FF2B5EF4-FFF2-40B4-BE49-F238E27FC236}">
                <a16:creationId xmlns:a16="http://schemas.microsoft.com/office/drawing/2014/main" id="{67C1EB4C-BB99-100B-749F-CEAF2897EC87}"/>
              </a:ext>
            </a:extLst>
          </p:cNvPr>
          <p:cNvSpPr txBox="1"/>
          <p:nvPr/>
        </p:nvSpPr>
        <p:spPr>
          <a:xfrm>
            <a:off x="3048778" y="3230338"/>
            <a:ext cx="6097554" cy="369332"/>
          </a:xfrm>
          <a:prstGeom prst="rect">
            <a:avLst/>
          </a:prstGeom>
          <a:noFill/>
        </p:spPr>
        <p:txBody>
          <a:bodyPr wrap="square">
            <a:spAutoFit/>
          </a:bodyPr>
          <a:lstStyle/>
          <a:p>
            <a:endParaRPr lang="en-GB" dirty="0"/>
          </a:p>
        </p:txBody>
      </p:sp>
      <p:pic>
        <p:nvPicPr>
          <p:cNvPr id="3" name="Picture 2">
            <a:extLst>
              <a:ext uri="{FF2B5EF4-FFF2-40B4-BE49-F238E27FC236}">
                <a16:creationId xmlns:a16="http://schemas.microsoft.com/office/drawing/2014/main" id="{50A4DAB6-8241-4923-44B8-99229C20096B}"/>
              </a:ext>
            </a:extLst>
          </p:cNvPr>
          <p:cNvPicPr>
            <a:picLocks noChangeAspect="1"/>
          </p:cNvPicPr>
          <p:nvPr/>
        </p:nvPicPr>
        <p:blipFill>
          <a:blip r:embed="rId2"/>
          <a:stretch>
            <a:fillRect/>
          </a:stretch>
        </p:blipFill>
        <p:spPr>
          <a:xfrm>
            <a:off x="868227" y="1444707"/>
            <a:ext cx="10455546" cy="4976291"/>
          </a:xfrm>
          <a:prstGeom prst="rect">
            <a:avLst/>
          </a:prstGeom>
        </p:spPr>
      </p:pic>
    </p:spTree>
    <p:extLst>
      <p:ext uri="{BB962C8B-B14F-4D97-AF65-F5344CB8AC3E}">
        <p14:creationId xmlns:p14="http://schemas.microsoft.com/office/powerpoint/2010/main" val="3139508547"/>
      </p:ext>
    </p:extLst>
  </p:cSld>
  <p:clrMapOvr>
    <a:masterClrMapping/>
  </p:clrMapOvr>
</p:sld>
</file>

<file path=ppt/theme/theme1.xml><?xml version="1.0" encoding="utf-8"?>
<a:theme xmlns:a="http://schemas.openxmlformats.org/drawingml/2006/main" name="Theme1">
  <a:themeElements>
    <a:clrScheme name="Custom 7">
      <a:dk1>
        <a:srgbClr val="264D4D"/>
      </a:dk1>
      <a:lt1>
        <a:sysClr val="window" lastClr="FFFFFF"/>
      </a:lt1>
      <a:dk2>
        <a:srgbClr val="1E2121"/>
      </a:dk2>
      <a:lt2>
        <a:srgbClr val="CCE3BF"/>
      </a:lt2>
      <a:accent1>
        <a:srgbClr val="264D4D"/>
      </a:accent1>
      <a:accent2>
        <a:srgbClr val="264D4D"/>
      </a:accent2>
      <a:accent3>
        <a:srgbClr val="C9EB61"/>
      </a:accent3>
      <a:accent4>
        <a:srgbClr val="CCE3BF"/>
      </a:accent4>
      <a:accent5>
        <a:srgbClr val="FFF2EB"/>
      </a:accent5>
      <a:accent6>
        <a:srgbClr val="FFF2EB"/>
      </a:accent6>
      <a:hlink>
        <a:srgbClr val="C3E6EB"/>
      </a:hlink>
      <a:folHlink>
        <a:srgbClr val="C9EB61"/>
      </a:folHlink>
    </a:clrScheme>
    <a:fontScheme name="New branding">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DA2F2792-0DDB-4DF0-BC3B-E394ECB74DF9}" vid="{CD2BD35B-7058-472E-9E1B-2010DCA085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FA736611B29694E809F093CEE470AE2" ma:contentTypeVersion="14" ma:contentTypeDescription="Create a new document." ma:contentTypeScope="" ma:versionID="0be476f9a64e8088678235d00e80d707">
  <xsd:schema xmlns:xsd="http://www.w3.org/2001/XMLSchema" xmlns:xs="http://www.w3.org/2001/XMLSchema" xmlns:p="http://schemas.microsoft.com/office/2006/metadata/properties" xmlns:ns3="6ed2b2c7-2e82-4802-bdde-d1a739c122b4" xmlns:ns4="fbf8959f-f8f3-4be4-92de-a80437a8da40" targetNamespace="http://schemas.microsoft.com/office/2006/metadata/properties" ma:root="true" ma:fieldsID="13b09c1719c4a500f184e3bfe0e9cb19" ns3:_="" ns4:_="">
    <xsd:import namespace="6ed2b2c7-2e82-4802-bdde-d1a739c122b4"/>
    <xsd:import namespace="fbf8959f-f8f3-4be4-92de-a80437a8da4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d2b2c7-2e82-4802-bdde-d1a739c122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f8959f-f8f3-4be4-92de-a80437a8da4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744187-4D5D-4D73-B714-DEF6C50FC34E}">
  <ds:schemaRefs>
    <ds:schemaRef ds:uri="6ed2b2c7-2e82-4802-bdde-d1a739c122b4"/>
    <ds:schemaRef ds:uri="http://purl.org/dc/dcmitype/"/>
    <ds:schemaRef ds:uri="http://purl.org/dc/elements/1.1/"/>
    <ds:schemaRef ds:uri="http://schemas.openxmlformats.org/package/2006/metadata/core-properties"/>
    <ds:schemaRef ds:uri="fbf8959f-f8f3-4be4-92de-a80437a8da40"/>
    <ds:schemaRef ds:uri="http://schemas.microsoft.com/office/2006/metadata/properties"/>
    <ds:schemaRef ds:uri="http://purl.org/dc/terms/"/>
    <ds:schemaRef ds:uri="http://schemas.microsoft.com/office/2006/documentManagement/types"/>
    <ds:schemaRef ds:uri="http://www.w3.org/XML/1998/namespace"/>
    <ds:schemaRef ds:uri="http://schemas.microsoft.com/office/infopath/2007/PartnerControls"/>
  </ds:schemaRefs>
</ds:datastoreItem>
</file>

<file path=customXml/itemProps2.xml><?xml version="1.0" encoding="utf-8"?>
<ds:datastoreItem xmlns:ds="http://schemas.openxmlformats.org/officeDocument/2006/customXml" ds:itemID="{0AB8B857-AAFC-4C15-8BA9-CBCFF042871C}">
  <ds:schemaRefs>
    <ds:schemaRef ds:uri="http://schemas.microsoft.com/sharepoint/v3/contenttype/forms"/>
  </ds:schemaRefs>
</ds:datastoreItem>
</file>

<file path=customXml/itemProps3.xml><?xml version="1.0" encoding="utf-8"?>
<ds:datastoreItem xmlns:ds="http://schemas.openxmlformats.org/officeDocument/2006/customXml" ds:itemID="{FD996164-B071-4458-A6F7-388274D37B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d2b2c7-2e82-4802-bdde-d1a739c122b4"/>
    <ds:schemaRef ds:uri="fbf8959f-f8f3-4be4-92de-a80437a8da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6820</TotalTime>
  <Words>338</Words>
  <Application>Microsoft Office PowerPoint</Application>
  <PresentationFormat>Widescreen</PresentationFormat>
  <Paragraphs>53</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Avenir</vt:lpstr>
      <vt:lpstr>Avenir Next LT Pro</vt:lpstr>
      <vt:lpstr>Avenir Next LT Pro Demi</vt:lpstr>
      <vt:lpstr>Calibri</vt:lpstr>
      <vt:lpstr>STIX Two Text</vt:lpstr>
      <vt:lpstr>Theme1</vt:lpstr>
      <vt:lpstr>Polybags</vt:lpstr>
      <vt:lpstr>Polybag symbols and resin codes</vt:lpstr>
      <vt:lpstr>Finish options &amp; closures</vt:lpstr>
      <vt:lpstr>Qualities</vt:lpstr>
      <vt:lpstr>Sustainable polybag cheat sheet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Kiri Christie</dc:creator>
  <cp:lastModifiedBy>Jackie Lewis</cp:lastModifiedBy>
  <cp:revision>361</cp:revision>
  <cp:lastPrinted>2024-05-24T09:51:36Z</cp:lastPrinted>
  <dcterms:created xsi:type="dcterms:W3CDTF">2019-01-11T13:46:13Z</dcterms:created>
  <dcterms:modified xsi:type="dcterms:W3CDTF">2024-05-28T10:55:52Z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0x0101001FA736611B29694E809F093CEE470AE2</vt:lpwstr>
  </property>
</Properties>
</file>